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640" r:id="rId2"/>
    <p:sldId id="417" r:id="rId3"/>
    <p:sldId id="642" r:id="rId4"/>
    <p:sldId id="421" r:id="rId5"/>
    <p:sldId id="643" r:id="rId6"/>
    <p:sldId id="423" r:id="rId7"/>
    <p:sldId id="419" r:id="rId8"/>
    <p:sldId id="509" r:id="rId9"/>
    <p:sldId id="644" r:id="rId10"/>
    <p:sldId id="420" r:id="rId11"/>
    <p:sldId id="426" r:id="rId12"/>
    <p:sldId id="645" r:id="rId13"/>
    <p:sldId id="649" r:id="rId14"/>
    <p:sldId id="650" r:id="rId15"/>
    <p:sldId id="648" r:id="rId16"/>
    <p:sldId id="651" r:id="rId17"/>
    <p:sldId id="654" r:id="rId18"/>
    <p:sldId id="655" r:id="rId19"/>
    <p:sldId id="653" r:id="rId20"/>
    <p:sldId id="656" r:id="rId21"/>
    <p:sldId id="425" r:id="rId22"/>
    <p:sldId id="435" r:id="rId23"/>
    <p:sldId id="657" r:id="rId24"/>
    <p:sldId id="503" r:id="rId25"/>
    <p:sldId id="658" r:id="rId26"/>
    <p:sldId id="659" r:id="rId27"/>
    <p:sldId id="660" r:id="rId28"/>
    <p:sldId id="523" r:id="rId29"/>
    <p:sldId id="522" r:id="rId30"/>
    <p:sldId id="661" r:id="rId31"/>
    <p:sldId id="562" r:id="rId32"/>
    <p:sldId id="525" r:id="rId33"/>
    <p:sldId id="567" r:id="rId34"/>
    <p:sldId id="566" r:id="rId35"/>
    <p:sldId id="564" r:id="rId36"/>
    <p:sldId id="526" r:id="rId37"/>
    <p:sldId id="569" r:id="rId38"/>
    <p:sldId id="662" r:id="rId39"/>
    <p:sldId id="519" r:id="rId40"/>
    <p:sldId id="433" r:id="rId41"/>
    <p:sldId id="520" r:id="rId42"/>
    <p:sldId id="663" r:id="rId43"/>
    <p:sldId id="432" r:id="rId44"/>
    <p:sldId id="568" r:id="rId45"/>
    <p:sldId id="517" r:id="rId46"/>
    <p:sldId id="515" r:id="rId47"/>
    <p:sldId id="570" r:id="rId48"/>
    <p:sldId id="571" r:id="rId49"/>
    <p:sldId id="572" r:id="rId50"/>
    <p:sldId id="516" r:id="rId51"/>
    <p:sldId id="518" r:id="rId52"/>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CBE"/>
    <a:srgbClr val="CBE4EB"/>
    <a:srgbClr val="FFFFFF"/>
    <a:srgbClr val="F6DC92"/>
    <a:srgbClr val="C8E3EA"/>
    <a:srgbClr val="C8E9EA"/>
    <a:srgbClr val="96A0CA"/>
    <a:srgbClr val="989ECC"/>
    <a:srgbClr val="ABB0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58" autoAdjust="0"/>
    <p:restoredTop sz="81137" autoAdjust="0"/>
  </p:normalViewPr>
  <p:slideViewPr>
    <p:cSldViewPr snapToGrid="0" showGuides="1">
      <p:cViewPr>
        <p:scale>
          <a:sx n="60" d="100"/>
          <a:sy n="60" d="100"/>
        </p:scale>
        <p:origin x="-854" y="-211"/>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93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84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31731AEE-B0B8-41A7-A424-AA0825440A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98F4D83F-1F7B-40E2-B4B6-45613885B623}" type="slidenum">
              <a:rPr lang="en-US" smtClean="0"/>
              <a:pPr/>
              <a:t>1</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r>
              <a:rPr lang="en-US" dirty="0" smtClean="0"/>
              <a:t>You may recall from previous lessons that the late Proterozoic marked a time of supercontinent rifting.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2DD1F5F-C72B-45E6-A94A-999E9CC27C6B}" type="slidenum">
              <a:rPr lang="en-US" smtClean="0"/>
              <a:pPr/>
              <a:t>10</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dirty="0" smtClean="0"/>
              <a:t>In certain places some of the Proterozoic Grand Canyon Supergroup rocks below the unconformity protrude through the Paleozoic rocks above the unconformity. This tends to happen with the Proterozoic Shinumo Quartzite because it is such a hard rock that when Late Proterozoic erosion occurred on the Grand Canyon Supergroup, small hills remained on the quartzite. When the Tapeats Sandstone was deposited, it did not completely cover up these hills, so the quartzite protrudes like “islands” out of an “ocean” of Tapeats Sandstone.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r>
              <a:rPr lang="en-US" dirty="0" smtClean="0"/>
              <a:t>Above the Great Unconformity lies the “classic” Grand Canyon sequence of 10 sedimentary units that tell the tale of varied and intriguing primitive worlds.</a:t>
            </a:r>
          </a:p>
        </p:txBody>
      </p:sp>
      <p:sp>
        <p:nvSpPr>
          <p:cNvPr id="230404" name="Slide Number Placeholder 3"/>
          <p:cNvSpPr>
            <a:spLocks noGrp="1"/>
          </p:cNvSpPr>
          <p:nvPr>
            <p:ph type="sldNum" sz="quarter" idx="5"/>
          </p:nvPr>
        </p:nvSpPr>
        <p:spPr>
          <a:noFill/>
        </p:spPr>
        <p:txBody>
          <a:bodyPr/>
          <a:lstStyle/>
          <a:p>
            <a:fld id="{9A4C9DEC-F596-405A-981C-11A59F389D09}"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r>
              <a:rPr lang="en-US" dirty="0" smtClean="0"/>
              <a:t>Depositional environments varied markedly through time because sea and land levels rose and fell as the Supercontinent Cycle unfolded. </a:t>
            </a:r>
          </a:p>
        </p:txBody>
      </p:sp>
      <p:sp>
        <p:nvSpPr>
          <p:cNvPr id="231428" name="Slide Number Placeholder 3"/>
          <p:cNvSpPr>
            <a:spLocks noGrp="1"/>
          </p:cNvSpPr>
          <p:nvPr>
            <p:ph type="sldNum" sz="quarter" idx="5"/>
          </p:nvPr>
        </p:nvSpPr>
        <p:spPr>
          <a:noFill/>
        </p:spPr>
        <p:txBody>
          <a:bodyPr/>
          <a:lstStyle/>
          <a:p>
            <a:fld id="{EC408CFD-50A1-4ABE-B507-484E9C98759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r>
              <a:rPr lang="en-US" dirty="0" smtClean="0"/>
              <a:t>The Grand Canyon Sequence is mostly Paleozoic and records the depositional events that occurred on a divergent continental margin as Pannotia broke apart and Pangaea formed.</a:t>
            </a:r>
          </a:p>
        </p:txBody>
      </p:sp>
      <p:sp>
        <p:nvSpPr>
          <p:cNvPr id="232452" name="Slide Number Placeholder 3"/>
          <p:cNvSpPr>
            <a:spLocks noGrp="1"/>
          </p:cNvSpPr>
          <p:nvPr>
            <p:ph type="sldNum" sz="quarter" idx="5"/>
          </p:nvPr>
        </p:nvSpPr>
        <p:spPr>
          <a:noFill/>
        </p:spPr>
        <p:txBody>
          <a:bodyPr/>
          <a:lstStyle/>
          <a:p>
            <a:fld id="{073EBABE-235B-4731-803D-C1CB35855A6B}"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r>
              <a:rPr lang="en-US" dirty="0" smtClean="0"/>
              <a:t>The general pattern of sea level change in the Paleozoic shows four periods when sea level rose …</a:t>
            </a:r>
          </a:p>
        </p:txBody>
      </p:sp>
      <p:sp>
        <p:nvSpPr>
          <p:cNvPr id="233476" name="Slide Number Placeholder 3"/>
          <p:cNvSpPr>
            <a:spLocks noGrp="1"/>
          </p:cNvSpPr>
          <p:nvPr>
            <p:ph type="sldNum" sz="quarter" idx="5"/>
          </p:nvPr>
        </p:nvSpPr>
        <p:spPr>
          <a:noFill/>
        </p:spPr>
        <p:txBody>
          <a:bodyPr/>
          <a:lstStyle/>
          <a:p>
            <a:fld id="{C5184B45-B89B-41F5-A4D2-21595AE66431}"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r>
              <a:rPr lang="en-US" dirty="0" smtClean="0"/>
              <a:t>… followed by four periods when sea level dropped.</a:t>
            </a:r>
          </a:p>
        </p:txBody>
      </p:sp>
      <p:sp>
        <p:nvSpPr>
          <p:cNvPr id="234500" name="Slide Number Placeholder 3"/>
          <p:cNvSpPr>
            <a:spLocks noGrp="1"/>
          </p:cNvSpPr>
          <p:nvPr>
            <p:ph type="sldNum" sz="quarter" idx="5"/>
          </p:nvPr>
        </p:nvSpPr>
        <p:spPr>
          <a:noFill/>
        </p:spPr>
        <p:txBody>
          <a:bodyPr/>
          <a:lstStyle/>
          <a:p>
            <a:fld id="{B4CBBCDB-0056-4CF5-8C80-F2D5FF9379C4}"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r>
              <a:rPr lang="en-US" dirty="0" smtClean="0"/>
              <a:t>Each time the sea rose, shorelines shifted inland, towards the center of the craton and deposition (shown in white here) covered more of the craton.</a:t>
            </a:r>
          </a:p>
        </p:txBody>
      </p:sp>
      <p:sp>
        <p:nvSpPr>
          <p:cNvPr id="235524" name="Slide Number Placeholder 3"/>
          <p:cNvSpPr>
            <a:spLocks noGrp="1"/>
          </p:cNvSpPr>
          <p:nvPr>
            <p:ph type="sldNum" sz="quarter" idx="5"/>
          </p:nvPr>
        </p:nvSpPr>
        <p:spPr>
          <a:noFill/>
        </p:spPr>
        <p:txBody>
          <a:bodyPr/>
          <a:lstStyle/>
          <a:p>
            <a:fld id="{79760A42-1828-448A-98AC-BBFA242ABEDC}"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r>
              <a:rPr lang="en-US" dirty="0" smtClean="0"/>
              <a:t>Such events are called transgressions.</a:t>
            </a:r>
          </a:p>
        </p:txBody>
      </p:sp>
      <p:sp>
        <p:nvSpPr>
          <p:cNvPr id="236548" name="Slide Number Placeholder 3"/>
          <p:cNvSpPr>
            <a:spLocks noGrp="1"/>
          </p:cNvSpPr>
          <p:nvPr>
            <p:ph type="sldNum" sz="quarter" idx="5"/>
          </p:nvPr>
        </p:nvSpPr>
        <p:spPr>
          <a:noFill/>
        </p:spPr>
        <p:txBody>
          <a:bodyPr/>
          <a:lstStyle/>
          <a:p>
            <a:fld id="{73155AA9-5C21-466B-B0EA-6E8AAC951D11}"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r>
              <a:rPr lang="en-US" dirty="0" smtClean="0"/>
              <a:t>Each time the sea fell, shorelines shifted away from the center of the craton – leaving it exposed to erosion.</a:t>
            </a:r>
          </a:p>
        </p:txBody>
      </p:sp>
      <p:sp>
        <p:nvSpPr>
          <p:cNvPr id="237572" name="Slide Number Placeholder 3"/>
          <p:cNvSpPr>
            <a:spLocks noGrp="1"/>
          </p:cNvSpPr>
          <p:nvPr>
            <p:ph type="sldNum" sz="quarter" idx="5"/>
          </p:nvPr>
        </p:nvSpPr>
        <p:spPr>
          <a:noFill/>
        </p:spPr>
        <p:txBody>
          <a:bodyPr/>
          <a:lstStyle/>
          <a:p>
            <a:fld id="{43FC5781-2EE3-4014-9876-00E7057D13D8}"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r>
              <a:rPr lang="en-US" dirty="0" smtClean="0"/>
              <a:t>Such events are called regressions.</a:t>
            </a:r>
          </a:p>
        </p:txBody>
      </p:sp>
      <p:sp>
        <p:nvSpPr>
          <p:cNvPr id="238596" name="Slide Number Placeholder 3"/>
          <p:cNvSpPr>
            <a:spLocks noGrp="1"/>
          </p:cNvSpPr>
          <p:nvPr>
            <p:ph type="sldNum" sz="quarter" idx="5"/>
          </p:nvPr>
        </p:nvSpPr>
        <p:spPr>
          <a:noFill/>
        </p:spPr>
        <p:txBody>
          <a:bodyPr/>
          <a:lstStyle/>
          <a:p>
            <a:fld id="{F5338517-1343-480F-A00E-E8B8C6AAABE8}"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r>
              <a:rPr lang="en-US" dirty="0" smtClean="0"/>
              <a:t>About 1.2 billion years ago, rapid subsidence brought on by rifting led to the return of sedimentation - represented by the Grand Canyon Supergroup. As is usually the case with rift-related rock formation, the Grand Canyon Supergroup contains continental and shallow marine sedimentary rocks as well as volcanic and shallow intrusive igneous rocks.</a:t>
            </a:r>
          </a:p>
        </p:txBody>
      </p:sp>
      <p:sp>
        <p:nvSpPr>
          <p:cNvPr id="221188" name="Slide Number Placeholder 3"/>
          <p:cNvSpPr>
            <a:spLocks noGrp="1"/>
          </p:cNvSpPr>
          <p:nvPr>
            <p:ph type="sldNum" sz="quarter" idx="5"/>
          </p:nvPr>
        </p:nvSpPr>
        <p:spPr>
          <a:noFill/>
        </p:spPr>
        <p:txBody>
          <a:bodyPr/>
          <a:lstStyle/>
          <a:p>
            <a:fld id="{3B38F13E-2656-4B2B-8328-930A574BF924}"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r>
              <a:rPr lang="en-US" dirty="0" smtClean="0"/>
              <a:t>The sedimentary record of each </a:t>
            </a:r>
            <a:r>
              <a:rPr lang="en-US" dirty="0" smtClean="0"/>
              <a:t>transgression / regression </a:t>
            </a:r>
            <a:r>
              <a:rPr lang="en-US" dirty="0" smtClean="0"/>
              <a:t>pair is known as a sedimentary cycle, or more specifically, a cratonic sequence if the sediments deposit on a craton. Four such sequences are recorded in the Grand Canyon Paleozoic section. There are also Mesozoic and Cenozoic cratonic sequences in North America, but they are not relevant to our study at this time, because they are not preserved in the Grand Canyon, nor did they form when western North America was a DCM.</a:t>
            </a:r>
          </a:p>
        </p:txBody>
      </p:sp>
      <p:sp>
        <p:nvSpPr>
          <p:cNvPr id="239620" name="Slide Number Placeholder 3"/>
          <p:cNvSpPr>
            <a:spLocks noGrp="1"/>
          </p:cNvSpPr>
          <p:nvPr>
            <p:ph type="sldNum" sz="quarter" idx="5"/>
          </p:nvPr>
        </p:nvSpPr>
        <p:spPr>
          <a:noFill/>
        </p:spPr>
        <p:txBody>
          <a:bodyPr/>
          <a:lstStyle/>
          <a:p>
            <a:fld id="{D12AFF7C-A5FD-47EF-A5FE-39FA5BD53E63}"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r>
              <a:rPr lang="en-US" dirty="0" smtClean="0"/>
              <a:t>The four Paleozoic cratonic sequences are represented by ten formations in the Grand Canyon, the first letter of which is found in the handy mnemonic: “Know The Canyon’s History Study Rocks Truly Made By Time”. Let’s take a closer look at the first sequence – the “Made By Time” group.</a:t>
            </a:r>
          </a:p>
        </p:txBody>
      </p:sp>
      <p:sp>
        <p:nvSpPr>
          <p:cNvPr id="240644" name="Slide Number Placeholder 3"/>
          <p:cNvSpPr>
            <a:spLocks noGrp="1"/>
          </p:cNvSpPr>
          <p:nvPr>
            <p:ph type="sldNum" sz="quarter" idx="5"/>
          </p:nvPr>
        </p:nvSpPr>
        <p:spPr>
          <a:noFill/>
        </p:spPr>
        <p:txBody>
          <a:bodyPr/>
          <a:lstStyle/>
          <a:p>
            <a:fld id="{214DDAD0-5792-480D-857F-7B094709557C}"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p:spPr>
        <p:txBody>
          <a:bodyPr/>
          <a:lstStyle/>
          <a:p>
            <a:r>
              <a:rPr lang="en-US" dirty="0" smtClean="0"/>
              <a:t>The first time the shoreline advanced toward land was the most profound.</a:t>
            </a:r>
          </a:p>
        </p:txBody>
      </p:sp>
      <p:sp>
        <p:nvSpPr>
          <p:cNvPr id="241668" name="Slide Number Placeholder 3"/>
          <p:cNvSpPr>
            <a:spLocks noGrp="1"/>
          </p:cNvSpPr>
          <p:nvPr>
            <p:ph type="sldNum" sz="quarter" idx="5"/>
          </p:nvPr>
        </p:nvSpPr>
        <p:spPr>
          <a:noFill/>
        </p:spPr>
        <p:txBody>
          <a:bodyPr/>
          <a:lstStyle/>
          <a:p>
            <a:fld id="{7547F767-7C6E-4952-93A8-BB1DBBF6FBE0}"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r>
              <a:rPr lang="en-US" dirty="0" smtClean="0"/>
              <a:t>It roughly corresponds to the Cambrian period, when sediment transfer into the oceans from the peneplanation of Pannotia and rapid sea floor spreading due to its subsequent rifting, combined to produce what might be described as the greatest transgression in earth history.</a:t>
            </a:r>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D0469D37-A7EE-4EC9-A5A0-7884682D7B54}" type="slidenum">
              <a:rPr lang="en-US" smtClean="0"/>
              <a:pPr/>
              <a:t>24</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dirty="0" smtClean="0"/>
              <a:t>By the Middle Cambrian, the Grand Canyon area was awash in shallow seas.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7305AD34-20CE-42C6-A5F8-8B6E0240237D}" type="slidenum">
              <a:rPr lang="en-US" smtClean="0"/>
              <a:pPr/>
              <a:t>25</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dirty="0" smtClean="0"/>
              <a:t>A sandy shoreline lay to the east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69147AD1-A81C-4CCE-B0F7-9CB9A849E542}" type="slidenum">
              <a:rPr lang="en-US" smtClean="0"/>
              <a:pPr/>
              <a:t>26</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dirty="0" smtClean="0"/>
              <a:t>… while mud settled in slightly deeper water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0228A23-BC72-4409-BFE8-0E5A04C22A43}" type="slidenum">
              <a:rPr lang="en-US" smtClean="0"/>
              <a:pPr/>
              <a:t>27</a:t>
            </a:fld>
            <a:endParaRPr lang="en-US"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en-US" dirty="0" smtClean="0"/>
              <a:t>… and lime accumulated near the edge of the continental shelf. These of course are the classic sediments of a divergent continental margin, and when lithified became the rocks sandstone, shale and limestone.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D9C39A6D-2231-4868-B183-CCF7EF4F18D5}" type="slidenum">
              <a:rPr lang="en-US" smtClean="0"/>
              <a:pPr/>
              <a:t>28</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r>
              <a:rPr lang="en-US" dirty="0" smtClean="0"/>
              <a:t>The Tapeats is the sandstone, the Bright Angel is the shale, and the </a:t>
            </a:r>
            <a:r>
              <a:rPr lang="en-US" dirty="0" err="1" smtClean="0"/>
              <a:t>Muav</a:t>
            </a:r>
            <a:r>
              <a:rPr lang="en-US" dirty="0" smtClean="0"/>
              <a:t> is the limestone. Remember “Made By Time”. Sandstone is on the bottom because as sea level rose, a sandy shoreline was the first marine depositional environment to replace the peneplain eroded onto the Proterozoic basement. Sandy shorelines were replaced by deeper water mud and lime deposits as the depth and distance to the shore increased.</a:t>
            </a:r>
          </a:p>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040B62C6-69F7-49B0-A337-B2FAFB4C133B}" type="slidenum">
              <a:rPr lang="en-US" smtClean="0"/>
              <a:pPr/>
              <a:t>29</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en-US" dirty="0" smtClean="0"/>
              <a:t>The Great Unconformity is most clearly seen between the light colored Tapeats Sandstone and the much darker Vishnu schist, but because the Vishnu schist is a metamorphic rock, such portions of the Great Unconformity are not considered angular unconformities. What kind of unconformity is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r>
              <a:rPr lang="en-US" dirty="0" smtClean="0"/>
              <a:t>Our study of the Basin and Range has shown us that rifting typically is associated with normal faulting and the formation of block faulted mountain ranges. </a:t>
            </a:r>
          </a:p>
        </p:txBody>
      </p:sp>
      <p:sp>
        <p:nvSpPr>
          <p:cNvPr id="222212" name="Slide Number Placeholder 3"/>
          <p:cNvSpPr>
            <a:spLocks noGrp="1"/>
          </p:cNvSpPr>
          <p:nvPr>
            <p:ph type="sldNum" sz="quarter" idx="5"/>
          </p:nvPr>
        </p:nvSpPr>
        <p:spPr>
          <a:noFill/>
        </p:spPr>
        <p:txBody>
          <a:bodyPr/>
          <a:lstStyle/>
          <a:p>
            <a:fld id="{E9FEA6CF-6B10-49B0-A49E-1EF88D5ACCFD}"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493F1A64-7195-488B-AF11-ABEE016F7E44}" type="slidenum">
              <a:rPr lang="en-US" smtClean="0"/>
              <a:pPr/>
              <a:t>30</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dirty="0" smtClean="0"/>
              <a:t>Did all you </a:t>
            </a:r>
            <a:r>
              <a:rPr lang="en-US" i="1" dirty="0" smtClean="0"/>
              <a:t>nonconformists</a:t>
            </a:r>
            <a:r>
              <a:rPr lang="en-US" dirty="0" smtClean="0"/>
              <a:t> get it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C11F0952-784E-4D2C-9DE8-1760E6811872}" type="slidenum">
              <a:rPr lang="en-US" smtClean="0"/>
              <a:pPr/>
              <a:t>31</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dirty="0" smtClean="0"/>
              <a:t>Here is an artist’s conception of the near shore environment represented by the Tapeats Sandstone. The critters are trilobites – </a:t>
            </a:r>
            <a:r>
              <a:rPr lang="en-US" i="1" dirty="0" smtClean="0"/>
              <a:t>the</a:t>
            </a:r>
            <a:r>
              <a:rPr lang="en-US" dirty="0" smtClean="0"/>
              <a:t> quintessential Cambrian fossil.</a:t>
            </a: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BF7C6D0-80B9-4624-BCC8-FA6484D469A8}" type="slidenum">
              <a:rPr lang="en-US" smtClean="0"/>
              <a:pPr/>
              <a:t>32</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dirty="0" smtClean="0"/>
              <a:t>That the Tapeats Sandstone was deposited in a shallow, near-shore environment, is evidenced by lens-shaped bodies created by tidal currents,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A3ADB5D9-D9CA-4BD7-9BC7-EB34B57B11CB}" type="slidenum">
              <a:rPr lang="en-US" smtClean="0"/>
              <a:pPr/>
              <a:t>33</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r>
              <a:rPr lang="en-US" dirty="0" smtClean="0"/>
              <a:t>… and that it pinches-out against resistant Proterozoic topographic highs or islands (notice how thin the unit is at “A”)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0E96B7BA-003F-4E5B-AD6D-C92CEBE2B299}" type="slidenum">
              <a:rPr lang="en-US" smtClean="0"/>
              <a:pPr/>
              <a:t>34</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dirty="0" smtClean="0"/>
              <a:t>… just like modern sandy beaches do.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927FE6B4-80DF-4577-AE7E-B8A35E120167}" type="slidenum">
              <a:rPr lang="en-US" smtClean="0"/>
              <a:pPr/>
              <a:t>35</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dirty="0" smtClean="0"/>
              <a:t>Notice the dark, shaly rock above the Tapeats Sandstone.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EABCED88-2FC4-43B3-9027-616DC0139708}" type="slidenum">
              <a:rPr lang="en-US" smtClean="0"/>
              <a:pPr/>
              <a:t>36</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r>
              <a:rPr lang="en-US" dirty="0" smtClean="0"/>
              <a:t>Name that shale!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BC8627AF-AA40-482D-A491-76901EA193BC}" type="slidenum">
              <a:rPr lang="en-US" smtClean="0"/>
              <a:pPr/>
              <a:t>37</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en-US" dirty="0" smtClean="0"/>
              <a:t>Here’s a subtle hint.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6B61D20D-2779-46BC-8A8C-5D580640161B}" type="slidenum">
              <a:rPr lang="en-US" smtClean="0"/>
              <a:pPr/>
              <a:t>38</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dirty="0" smtClean="0"/>
              <a:t>You are truly amazing! How do you do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60DC112D-BE4B-41C2-BDA9-34F3278559CC}" type="slidenum">
              <a:rPr lang="en-US" smtClean="0"/>
              <a:pPr/>
              <a:t>39</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dirty="0" smtClean="0"/>
              <a:t>Because</a:t>
            </a:r>
            <a:r>
              <a:rPr lang="en-US" baseline="0" dirty="0" smtClean="0"/>
              <a:t> the Bright Angel Shale is weak and easily eroded, it can not maintain cliffs like the more durable sandstone and limestone units.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dirty="0" smtClean="0"/>
              <a:t>Subsequent erosion wore down the ranges such that the Grand Canyon Supergroup is preserved only within the somewhat tilted basins between the ranges. The broad, gently rolling Late Proterozoic landscape …</a:t>
            </a:r>
          </a:p>
        </p:txBody>
      </p:sp>
      <p:sp>
        <p:nvSpPr>
          <p:cNvPr id="223236" name="Slide Number Placeholder 3"/>
          <p:cNvSpPr>
            <a:spLocks noGrp="1"/>
          </p:cNvSpPr>
          <p:nvPr>
            <p:ph type="sldNum" sz="quarter" idx="5"/>
          </p:nvPr>
        </p:nvSpPr>
        <p:spPr>
          <a:noFill/>
        </p:spPr>
        <p:txBody>
          <a:bodyPr/>
          <a:lstStyle/>
          <a:p>
            <a:fld id="{9D79A416-3BBB-4868-86C3-2592E7B8BFC0}"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0723E29-5C1C-4953-8180-0E7F34C53405}" type="slidenum">
              <a:rPr lang="en-US" smtClean="0"/>
              <a:pPr/>
              <a:t>40</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baseline="0" dirty="0" smtClean="0"/>
              <a:t>Instead, it forms the conspicuous, </a:t>
            </a:r>
            <a:r>
              <a:rPr lang="en-US" dirty="0" smtClean="0"/>
              <a:t>broad shelf above the Inner</a:t>
            </a:r>
            <a:r>
              <a:rPr lang="en-US" baseline="0" dirty="0" smtClean="0"/>
              <a:t> Gorge </a:t>
            </a:r>
            <a:r>
              <a:rPr lang="en-US" dirty="0" smtClean="0"/>
              <a:t>known as the Tonto Platform.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9742420A-CABF-40E0-8AFA-81211A3F8C9E}" type="slidenum">
              <a:rPr lang="en-US" smtClean="0"/>
              <a:pPr/>
              <a:t>41</a:t>
            </a:fld>
            <a:endParaRPr lang="en-US"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dirty="0" smtClean="0"/>
              <a:t>Good exposures</a:t>
            </a:r>
            <a:r>
              <a:rPr lang="en-US" baseline="0" dirty="0" smtClean="0"/>
              <a:t> only occur on the</a:t>
            </a:r>
            <a:r>
              <a:rPr lang="en-US" dirty="0" smtClean="0"/>
              <a:t> Lower Grand Canyon,</a:t>
            </a:r>
            <a:r>
              <a:rPr lang="en-US" baseline="0" dirty="0" smtClean="0"/>
              <a:t> where the </a:t>
            </a:r>
            <a:r>
              <a:rPr lang="en-US" dirty="0" smtClean="0"/>
              <a:t>Bright Angel Shale</a:t>
            </a:r>
            <a:r>
              <a:rPr lang="en-US" baseline="0" dirty="0" smtClean="0"/>
              <a:t> is in contact with the Colorado River which continuously removes the rock as fast as it disintegrates.</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0723E29-5C1C-4953-8180-0E7F34C53405}" type="slidenum">
              <a:rPr lang="en-US" smtClean="0"/>
              <a:pPr/>
              <a:t>42</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dirty="0" smtClean="0"/>
              <a:t>Deposited in a shallow, muddy sea, more offshore </a:t>
            </a:r>
            <a:r>
              <a:rPr lang="en-US" baseline="0" dirty="0" smtClean="0"/>
              <a:t>than the Tapeats Sandstone</a:t>
            </a:r>
            <a:r>
              <a:rPr lang="en-US" dirty="0" smtClean="0"/>
              <a:t>, the</a:t>
            </a:r>
            <a:r>
              <a:rPr lang="en-US" baseline="0" dirty="0" smtClean="0"/>
              <a:t> Bright Angle Shale contains a correspondingly different fossil assemblage which includes worm burrows, brachiopods and jellyfish in addition to the requisite Cambrian trilobites.</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DAAEA6C8-BC4B-4E8F-A3FA-CF3C92A94576}" type="slidenum">
              <a:rPr lang="en-US" smtClean="0"/>
              <a:pPr/>
              <a:t>43</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dirty="0" smtClean="0"/>
              <a:t>The culmination</a:t>
            </a:r>
            <a:r>
              <a:rPr lang="en-US" baseline="0" dirty="0" smtClean="0"/>
              <a:t> of the first transgression is represented by the </a:t>
            </a:r>
            <a:r>
              <a:rPr lang="en-US" baseline="0" dirty="0" err="1" smtClean="0"/>
              <a:t>Muav</a:t>
            </a:r>
            <a:r>
              <a:rPr lang="en-US" baseline="0" dirty="0" smtClean="0"/>
              <a:t> Limestone. Now that the Cambrian shoreline had reached it’s furthest inland position, the Grand Canyon region was now perhaps 300km from that shoreline in relatively deep water, where very little land-derived clastic sediment existed. In these clear ocean waters shell-building creatures flourished and limestone deposited.</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909786B1-3467-4975-AE37-30ECAAF87FCE}" type="slidenum">
              <a:rPr lang="en-US" smtClean="0"/>
              <a:pPr/>
              <a:t>44</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lvl="0" eaLnBrk="1" hangingPunct="1"/>
            <a:r>
              <a:rPr lang="fi-FI" dirty="0" smtClean="0"/>
              <a:t>Here</a:t>
            </a:r>
            <a:r>
              <a:rPr lang="fi-FI" baseline="0" dirty="0" smtClean="0"/>
              <a:t> we see </a:t>
            </a:r>
            <a:r>
              <a:rPr lang="fi-FI" baseline="0" dirty="0" smtClean="0"/>
              <a:t>the </a:t>
            </a:r>
            <a:r>
              <a:rPr lang="fi-FI" dirty="0" smtClean="0"/>
              <a:t>Muav Limestone on the Kaibab Trail, the</a:t>
            </a:r>
            <a:r>
              <a:rPr lang="fi-FI" baseline="0" dirty="0" smtClean="0"/>
              <a:t> shortest path to the river from the south rim, and therefore very popular. Due to iron staining from the Redwall Limestone above, the Muav Limestone is generally much redder than it would be by its self.</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802F6D6B-7AE0-4445-B798-2AB47B415917}" type="slidenum">
              <a:rPr lang="en-US" smtClean="0"/>
              <a:pPr/>
              <a:t>45</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dirty="0" smtClean="0"/>
              <a:t>This is especially true at Royal Arch</a:t>
            </a:r>
            <a:r>
              <a:rPr lang="en-US" baseline="0" dirty="0" smtClean="0"/>
              <a:t>. The spectacular sight can only be reached by a far less accommodating trail than the Kaibab.</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6A61F12F-43E0-4A28-8EBB-B5C5F12987E6}" type="slidenum">
              <a:rPr lang="en-US" smtClean="0"/>
              <a:pPr/>
              <a:t>46</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dirty="0" smtClean="0"/>
              <a:t>In fact, the </a:t>
            </a:r>
            <a:r>
              <a:rPr lang="en-US" baseline="0" dirty="0" smtClean="0"/>
              <a:t>route to Royal Arch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5C7A2D9D-58F1-4EBB-B91D-D0BAF2C1FF1E}" type="slidenum">
              <a:rPr lang="en-US" smtClean="0"/>
              <a:pPr/>
              <a:t>47</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is considered one of the most difficult in the canyon …</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A03196D1-1736-4078-A870-8258A1486107}" type="slidenum">
              <a:rPr lang="en-US" smtClean="0"/>
              <a:pPr/>
              <a:t>48</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and requires advanced scrambling and climbing skills. </a:t>
            </a:r>
            <a:endParaRPr lang="en-US" dirty="0" smtClean="0"/>
          </a:p>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164D4F58-98D1-4CA2-95FB-CA39FAC407D9}" type="slidenum">
              <a:rPr lang="en-US" smtClean="0"/>
              <a:pPr/>
              <a:t>49</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dirty="0" smtClean="0"/>
              <a:t>I can tell you with absolute certainty that I will never hike this trail!!!!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1353ECC-EC8B-4F25-9C16-416491713C1C}" type="slidenum">
              <a:rPr lang="en-US" smtClean="0"/>
              <a:pPr/>
              <a:t>5</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dirty="0" smtClean="0"/>
              <a:t>… was buried under thick sediments during the Paleozoic period by which time the region had become a full-blown Divergent Continental Margin.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C538CEF9-6D46-465C-B975-C6CC45A9A538}" type="slidenum">
              <a:rPr lang="en-US" smtClean="0"/>
              <a:pPr/>
              <a:t>50</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exposure is insane! </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AB54A7A2-38A6-4041-AB6B-C2B2FB1C900E}" type="slidenum">
              <a:rPr lang="en-US" smtClean="0"/>
              <a:pPr/>
              <a:t>51</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dirty="0" smtClean="0"/>
              <a:t>Apparently the magnificent arch</a:t>
            </a:r>
            <a:r>
              <a:rPr lang="en-US" baseline="0" dirty="0" smtClean="0"/>
              <a:t> creates a cathedral-like setting that for skilled adventurers is worth the risk.</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r>
              <a:rPr lang="en-US" dirty="0" smtClean="0"/>
              <a:t>Thus a “Great Unconformity” separates the Proterozoic rocks from the Paleozoic DCM sedimentary rocks.</a:t>
            </a:r>
          </a:p>
        </p:txBody>
      </p:sp>
      <p:sp>
        <p:nvSpPr>
          <p:cNvPr id="225284" name="Slide Number Placeholder 3"/>
          <p:cNvSpPr>
            <a:spLocks noGrp="1"/>
          </p:cNvSpPr>
          <p:nvPr>
            <p:ph type="sldNum" sz="quarter" idx="5"/>
          </p:nvPr>
        </p:nvSpPr>
        <p:spPr>
          <a:noFill/>
        </p:spPr>
        <p:txBody>
          <a:bodyPr/>
          <a:lstStyle/>
          <a:p>
            <a:fld id="{C713D365-61DD-43FA-875E-B1FBA0F5C9BE}"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7BC86144-540C-49B6-A774-B9B98F338E24}" type="slidenum">
              <a:rPr lang="en-US" smtClean="0"/>
              <a:pPr/>
              <a:t>7</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dirty="0" smtClean="0"/>
              <a:t>The Great Unconformity can be recognized by the difference in tilt between the gently-tilted Proterozoic strata and the near-horizontal Paleozoic strata above.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0B78E68C-9F6C-4EF8-B873-0A764CAB6BA6}" type="slidenum">
              <a:rPr lang="en-US" smtClean="0"/>
              <a:pPr/>
              <a:t>8</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dirty="0" smtClean="0"/>
              <a:t>What kind of unconformity is 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A4C17B6C-E7F3-45B6-B537-70F4CA25492A}" type="slidenum">
              <a:rPr lang="en-US" smtClean="0"/>
              <a:pPr/>
              <a:t>9</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dirty="0" smtClean="0"/>
              <a:t>Obviously it’s angular, right?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C894C5-BC49-46A4-8C7D-981023A4AA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7D868-179E-4A51-8755-E4AA41E503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31891-3C48-45B5-BFBA-915B9D3924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C26DA-83EF-4A78-B5A3-C260167608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CC4D5-4139-4C69-AACD-8DCC9DD0D7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454C76-2DC5-479F-927D-50F2914249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AFA5A5-3CE3-4500-8DF8-0A614FC49C4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6247CE-A4DE-4CD8-A4B3-9A8D36DFF6F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84FE87-40FF-4210-9F7F-6165A153605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CD231-79FA-4654-A5AA-0A56A788F7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C76421-3196-45B7-84E0-F48115E021B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C3CA20CF-F902-42F2-94A3-E39651C5D8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914400" y="2459038"/>
            <a:ext cx="7315200" cy="1939925"/>
          </a:xfrm>
          <a:prstGeom prst="rect">
            <a:avLst/>
          </a:prstGeom>
          <a:noFill/>
          <a:ln w="38100">
            <a:noFill/>
            <a:miter lim="800000"/>
            <a:headEnd/>
            <a:tailEnd/>
          </a:ln>
        </p:spPr>
        <p:txBody>
          <a:bodyPr>
            <a:spAutoFit/>
          </a:bodyPr>
          <a:lstStyle/>
          <a:p>
            <a:pPr>
              <a:spcBef>
                <a:spcPct val="50000"/>
              </a:spcBef>
            </a:pPr>
            <a:r>
              <a:rPr lang="en-US" sz="4000"/>
              <a:t>Act 2</a:t>
            </a:r>
          </a:p>
          <a:p>
            <a:pPr>
              <a:spcBef>
                <a:spcPct val="50000"/>
              </a:spcBef>
            </a:pPr>
            <a:r>
              <a:rPr lang="en-US"/>
              <a:t>LATE PROTEROZOIC SEDIMENTATION AND RIFTING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p:cNvPicPr>
            <a:picLocks noChangeAspect="1" noChangeArrowheads="1"/>
          </p:cNvPicPr>
          <p:nvPr/>
        </p:nvPicPr>
        <p:blipFill>
          <a:blip r:embed="rId3"/>
          <a:srcRect/>
          <a:stretch>
            <a:fillRect/>
          </a:stretch>
        </p:blipFill>
        <p:spPr bwMode="auto">
          <a:xfrm>
            <a:off x="0" y="685800"/>
            <a:ext cx="9144000" cy="6162675"/>
          </a:xfrm>
          <a:prstGeom prst="rect">
            <a:avLst/>
          </a:prstGeom>
          <a:noFill/>
          <a:ln w="38100">
            <a:noFill/>
            <a:miter lim="800000"/>
            <a:headEnd/>
            <a:tailEnd/>
          </a:ln>
        </p:spPr>
      </p:pic>
      <p:sp>
        <p:nvSpPr>
          <p:cNvPr id="46083" name="Text Box 3"/>
          <p:cNvSpPr txBox="1">
            <a:spLocks noChangeArrowheads="1"/>
          </p:cNvSpPr>
          <p:nvPr/>
        </p:nvSpPr>
        <p:spPr bwMode="auto">
          <a:xfrm>
            <a:off x="0" y="76200"/>
            <a:ext cx="9144000" cy="579438"/>
          </a:xfrm>
          <a:prstGeom prst="rect">
            <a:avLst/>
          </a:prstGeom>
          <a:noFill/>
          <a:ln w="9525">
            <a:noFill/>
            <a:miter lim="800000"/>
            <a:headEnd/>
            <a:tailEnd/>
          </a:ln>
        </p:spPr>
        <p:txBody>
          <a:bodyPr>
            <a:spAutoFit/>
          </a:bodyPr>
          <a:lstStyle/>
          <a:p>
            <a:pPr>
              <a:spcBef>
                <a:spcPct val="50000"/>
              </a:spcBef>
            </a:pPr>
            <a:r>
              <a:rPr lang="en-US"/>
              <a:t>Shinumo Quartzite “islands”</a:t>
            </a:r>
          </a:p>
        </p:txBody>
      </p:sp>
      <p:sp>
        <p:nvSpPr>
          <p:cNvPr id="46084" name="Line 4"/>
          <p:cNvSpPr>
            <a:spLocks noChangeShapeType="1"/>
          </p:cNvSpPr>
          <p:nvPr/>
        </p:nvSpPr>
        <p:spPr bwMode="auto">
          <a:xfrm>
            <a:off x="6858000" y="609600"/>
            <a:ext cx="990600" cy="3429000"/>
          </a:xfrm>
          <a:prstGeom prst="line">
            <a:avLst/>
          </a:prstGeom>
          <a:noFill/>
          <a:ln w="50800">
            <a:solidFill>
              <a:schemeClr val="bg1"/>
            </a:solidFill>
            <a:round/>
            <a:headEnd/>
            <a:tailEnd type="triangle" w="med" len="med"/>
          </a:ln>
          <a:effectLst>
            <a:outerShdw blurRad="50800" dist="38100" dir="8100000" algn="tr" rotWithShape="0">
              <a:prstClr val="black">
                <a:alpha val="40000"/>
              </a:prstClr>
            </a:outerShdw>
          </a:effectLst>
        </p:spPr>
        <p:txBody>
          <a:bodyPr/>
          <a:lstStyle/>
          <a:p>
            <a:pPr>
              <a:defRPr/>
            </a:pPr>
            <a:endParaRPr lang="en-US"/>
          </a:p>
        </p:txBody>
      </p:sp>
      <p:sp>
        <p:nvSpPr>
          <p:cNvPr id="46085" name="Line 5"/>
          <p:cNvSpPr>
            <a:spLocks noChangeShapeType="1"/>
          </p:cNvSpPr>
          <p:nvPr/>
        </p:nvSpPr>
        <p:spPr bwMode="auto">
          <a:xfrm>
            <a:off x="6553200" y="609600"/>
            <a:ext cx="457200" cy="3429000"/>
          </a:xfrm>
          <a:prstGeom prst="line">
            <a:avLst/>
          </a:prstGeom>
          <a:noFill/>
          <a:ln w="50800">
            <a:solidFill>
              <a:schemeClr val="bg1"/>
            </a:solidFill>
            <a:round/>
            <a:headEnd/>
            <a:tailEnd type="triangle" w="med" len="med"/>
          </a:ln>
          <a:effectLst>
            <a:outerShdw blurRad="50800" dist="38100" dir="8100000" algn="tr" rotWithShape="0">
              <a:prstClr val="black">
                <a:alpha val="40000"/>
              </a:prstClr>
            </a:outerShdw>
          </a:effectLst>
        </p:spPr>
        <p:txBody>
          <a:bodyPr/>
          <a:lstStyle/>
          <a:p>
            <a:pPr>
              <a:defRPr/>
            </a:pPr>
            <a:endParaRPr lang="en-US"/>
          </a:p>
        </p:txBody>
      </p:sp>
      <p:sp>
        <p:nvSpPr>
          <p:cNvPr id="6" name="Text Box 3"/>
          <p:cNvSpPr txBox="1">
            <a:spLocks noChangeArrowheads="1"/>
          </p:cNvSpPr>
          <p:nvPr/>
        </p:nvSpPr>
        <p:spPr bwMode="auto">
          <a:xfrm rot="412300">
            <a:off x="-1362075" y="4230688"/>
            <a:ext cx="9144000" cy="523875"/>
          </a:xfrm>
          <a:prstGeom prst="rect">
            <a:avLst/>
          </a:prstGeom>
          <a:noFill/>
          <a:ln w="9525">
            <a:noFill/>
            <a:miter lim="800000"/>
            <a:headEnd/>
            <a:tailEnd/>
          </a:ln>
        </p:spPr>
        <p:txBody>
          <a:bodyPr>
            <a:spAutoFit/>
          </a:bodyPr>
          <a:lstStyle/>
          <a:p>
            <a:pPr>
              <a:spcBef>
                <a:spcPct val="50000"/>
              </a:spcBef>
              <a:defRPr/>
            </a:pPr>
            <a:r>
              <a:rPr lang="en-US" sz="2800" dirty="0">
                <a:effectLst>
                  <a:outerShdw blurRad="38100" dist="38100" dir="2700000" algn="tl">
                    <a:srgbClr val="000000">
                      <a:alpha val="43137"/>
                    </a:srgbClr>
                  </a:outerShdw>
                </a:effectLst>
              </a:rPr>
              <a:t>Tapeats Sandstone</a:t>
            </a:r>
          </a:p>
        </p:txBody>
      </p:sp>
      <p:sp>
        <p:nvSpPr>
          <p:cNvPr id="7" name="Text Box 3"/>
          <p:cNvSpPr txBox="1">
            <a:spLocks noChangeArrowheads="1"/>
          </p:cNvSpPr>
          <p:nvPr/>
        </p:nvSpPr>
        <p:spPr bwMode="auto">
          <a:xfrm>
            <a:off x="3276600" y="5181600"/>
            <a:ext cx="4572000" cy="461963"/>
          </a:xfrm>
          <a:prstGeom prst="rect">
            <a:avLst/>
          </a:prstGeom>
          <a:noFill/>
          <a:ln w="9525">
            <a:noFill/>
            <a:miter lim="800000"/>
            <a:headEnd/>
            <a:tailEnd/>
          </a:ln>
        </p:spPr>
        <p:txBody>
          <a:bodyPr>
            <a:spAutoFit/>
          </a:bodyPr>
          <a:lstStyle/>
          <a:p>
            <a:pPr>
              <a:spcBef>
                <a:spcPct val="50000"/>
              </a:spcBef>
              <a:defRPr/>
            </a:pPr>
            <a:r>
              <a:rPr lang="en-US" sz="2400" dirty="0">
                <a:effectLst>
                  <a:outerShdw blurRad="38100" dist="38100" dir="2700000" algn="tl">
                    <a:srgbClr val="000000">
                      <a:alpha val="43137"/>
                    </a:srgbClr>
                  </a:outerShdw>
                </a:effectLst>
              </a:rPr>
              <a:t>Grand Canyon Supergroup</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38100">
            <a:noFill/>
            <a:miter lim="800000"/>
            <a:headEnd/>
            <a:tailEnd/>
          </a:ln>
        </p:spPr>
      </p:pic>
      <p:sp>
        <p:nvSpPr>
          <p:cNvPr id="4" name="Text Box 3"/>
          <p:cNvSpPr txBox="1">
            <a:spLocks noChangeArrowheads="1"/>
          </p:cNvSpPr>
          <p:nvPr/>
        </p:nvSpPr>
        <p:spPr bwMode="auto">
          <a:xfrm>
            <a:off x="-1295400" y="5253038"/>
            <a:ext cx="9144000" cy="461962"/>
          </a:xfrm>
          <a:prstGeom prst="rect">
            <a:avLst/>
          </a:prstGeom>
          <a:noFill/>
          <a:ln w="38100">
            <a:noFill/>
            <a:miter lim="800000"/>
            <a:headEnd/>
            <a:tailEnd/>
          </a:ln>
        </p:spPr>
        <p:txBody>
          <a:bodyPr>
            <a:spAutoFit/>
          </a:bodyPr>
          <a:lstStyle/>
          <a:p>
            <a:pPr>
              <a:spcBef>
                <a:spcPct val="50000"/>
              </a:spcBef>
              <a:defRPr/>
            </a:pPr>
            <a:r>
              <a:rPr lang="en-US" sz="2400" dirty="0">
                <a:effectLst>
                  <a:outerShdw blurRad="38100" dist="38100" dir="2700000" algn="tl">
                    <a:srgbClr val="000000">
                      <a:alpha val="43137"/>
                    </a:srgbClr>
                  </a:outerShdw>
                </a:effectLst>
              </a:rPr>
              <a:t>The Great Unconformity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000000">
                      <a:alpha val="43137"/>
                    </a:srgbClr>
                  </a:outerShdw>
                </a:effectLst>
              </a:rPr>
              <a:t> </a:t>
            </a:r>
            <a:r>
              <a:rPr lang="en-US" dirty="0">
                <a:solidFill>
                  <a:schemeClr val="tx1"/>
                </a:solidFill>
                <a:effectLst>
                  <a:outerShdw blurRad="38100" dist="38100" dir="2700000" algn="tl">
                    <a:srgbClr val="000000">
                      <a:alpha val="43137"/>
                    </a:srgbClr>
                  </a:outerShdw>
                </a:effectLst>
              </a:rPr>
              <a:t>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000000">
                      <a:alpha val="43137"/>
                    </a:srgbClr>
                  </a:outerShdw>
                </a:effectLst>
              </a:rPr>
              <a:t> </a:t>
            </a:r>
            <a:r>
              <a:rPr lang="en-US" dirty="0">
                <a:solidFill>
                  <a:schemeClr val="tx1"/>
                </a:solidFill>
                <a:effectLst>
                  <a:outerShdw blurRad="38100" dist="38100" dir="2700000" algn="tl">
                    <a:srgbClr val="000000">
                      <a:alpha val="43137"/>
                    </a:srgbClr>
                  </a:outerShdw>
                </a:effectLst>
              </a:rPr>
              <a:t>Pannotia</a:t>
            </a:r>
          </a:p>
        </p:txBody>
      </p:sp>
      <p:sp>
        <p:nvSpPr>
          <p:cNvPr id="31" name="Rectangle 30"/>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48134" name="TextBox 31"/>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49157" name="Left-Right Arrow 5"/>
          <p:cNvSpPr>
            <a:spLocks noChangeArrowheads="1"/>
          </p:cNvSpPr>
          <p:nvPr/>
        </p:nvSpPr>
        <p:spPr bwMode="auto">
          <a:xfrm rot="5400000">
            <a:off x="2819400" y="4724400"/>
            <a:ext cx="3429000" cy="533400"/>
          </a:xfrm>
          <a:prstGeom prst="leftRightArrow">
            <a:avLst>
              <a:gd name="adj1" fmla="val 50000"/>
              <a:gd name="adj2" fmla="val 50000"/>
            </a:avLst>
          </a:prstGeom>
          <a:solidFill>
            <a:srgbClr val="F6DC92"/>
          </a:solidFill>
          <a:ln w="25400" algn="ctr">
            <a:solidFill>
              <a:schemeClr val="tx1"/>
            </a:solidFill>
            <a:round/>
            <a:headEnd/>
            <a:tailEnd type="triangle" w="med" len="med"/>
          </a:ln>
        </p:spPr>
        <p:txBody>
          <a:bodyPr/>
          <a:lstStyle/>
          <a:p>
            <a:endParaRPr lang="en-US"/>
          </a:p>
        </p:txBody>
      </p:sp>
      <p:sp>
        <p:nvSpPr>
          <p:cNvPr id="7" name="TextBox 6"/>
          <p:cNvSpPr txBox="1"/>
          <p:nvPr/>
        </p:nvSpPr>
        <p:spPr>
          <a:xfrm>
            <a:off x="4724400" y="4503738"/>
            <a:ext cx="2362200" cy="830262"/>
          </a:xfrm>
          <a:prstGeom prst="rect">
            <a:avLst/>
          </a:prstGeom>
          <a:noFill/>
        </p:spPr>
        <p:txBody>
          <a:bodyPr>
            <a:spAutoFit/>
          </a:bodyPr>
          <a:lstStyle/>
          <a:p>
            <a:pPr>
              <a:defRPr/>
            </a:pPr>
            <a:r>
              <a:rPr lang="en-US" sz="2400" dirty="0">
                <a:solidFill>
                  <a:srgbClr val="F6DC92"/>
                </a:solidFill>
                <a:effectLst>
                  <a:outerShdw blurRad="38100" dist="38100" dir="2700000" algn="tl">
                    <a:srgbClr val="000000">
                      <a:alpha val="43137"/>
                    </a:srgbClr>
                  </a:outerShdw>
                </a:effectLst>
              </a:rPr>
              <a:t>Grand Canyon Sequence</a:t>
            </a:r>
          </a:p>
        </p:txBody>
      </p:sp>
      <p:sp>
        <p:nvSpPr>
          <p:cNvPr id="8" name="Rectangle 7"/>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49160" name="TextBox 8"/>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2" name="Left Arrow 21"/>
          <p:cNvSpPr/>
          <p:nvPr/>
        </p:nvSpPr>
        <p:spPr>
          <a:xfrm rot="3955343">
            <a:off x="2459831" y="5288757"/>
            <a:ext cx="557213"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3" name="Left Arrow 22"/>
          <p:cNvSpPr/>
          <p:nvPr/>
        </p:nvSpPr>
        <p:spPr>
          <a:xfrm rot="3862598">
            <a:off x="2798763" y="4506913"/>
            <a:ext cx="514350"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Left Arrow 23"/>
          <p:cNvSpPr/>
          <p:nvPr/>
        </p:nvSpPr>
        <p:spPr>
          <a:xfrm rot="3716881">
            <a:off x="3278188" y="3762375"/>
            <a:ext cx="395288" cy="242887"/>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Left Arrow 24"/>
          <p:cNvSpPr/>
          <p:nvPr/>
        </p:nvSpPr>
        <p:spPr>
          <a:xfrm rot="1559574">
            <a:off x="2478088" y="6286500"/>
            <a:ext cx="1504950" cy="28575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Rectangle 1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0186" name="TextBox 2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Rapid Sea Floor Spreading</a:t>
            </a:r>
          </a:p>
        </p:txBody>
      </p:sp>
      <p:sp>
        <p:nvSpPr>
          <p:cNvPr id="21514" name="TextBox 5"/>
          <p:cNvSpPr txBox="1">
            <a:spLocks noChangeArrowheads="1"/>
          </p:cNvSpPr>
          <p:nvPr/>
        </p:nvSpPr>
        <p:spPr bwMode="auto">
          <a:xfrm>
            <a:off x="5299075" y="4267200"/>
            <a:ext cx="3082925" cy="708025"/>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Slower Sea Floor Spreading</a:t>
            </a:r>
          </a:p>
        </p:txBody>
      </p:sp>
      <p:sp>
        <p:nvSpPr>
          <p:cNvPr id="21515" name="TextBox 5"/>
          <p:cNvSpPr txBox="1">
            <a:spLocks noChangeArrowheads="1"/>
          </p:cNvSpPr>
          <p:nvPr/>
        </p:nvSpPr>
        <p:spPr bwMode="auto">
          <a:xfrm>
            <a:off x="3886200" y="5486400"/>
            <a:ext cx="13716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Orogeny</a:t>
            </a:r>
          </a:p>
        </p:txBody>
      </p:sp>
      <p:sp>
        <p:nvSpPr>
          <p:cNvPr id="21516" name="TextBox 5"/>
          <p:cNvSpPr txBox="1">
            <a:spLocks noChangeArrowheads="1"/>
          </p:cNvSpPr>
          <p:nvPr/>
        </p:nvSpPr>
        <p:spPr bwMode="auto">
          <a:xfrm>
            <a:off x="3886200" y="4648200"/>
            <a:ext cx="13716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Orogeny</a:t>
            </a:r>
          </a:p>
        </p:txBody>
      </p:sp>
      <p:sp>
        <p:nvSpPr>
          <p:cNvPr id="21517" name="TextBox 5"/>
          <p:cNvSpPr txBox="1">
            <a:spLocks noChangeArrowheads="1"/>
          </p:cNvSpPr>
          <p:nvPr/>
        </p:nvSpPr>
        <p:spPr bwMode="auto">
          <a:xfrm>
            <a:off x="3886200" y="3886200"/>
            <a:ext cx="13716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Orogeny</a:t>
            </a:r>
          </a:p>
        </p:txBody>
      </p:sp>
      <p:sp>
        <p:nvSpPr>
          <p:cNvPr id="21518" name="TextBox 5"/>
          <p:cNvSpPr txBox="1">
            <a:spLocks noChangeArrowheads="1"/>
          </p:cNvSpPr>
          <p:nvPr/>
        </p:nvSpPr>
        <p:spPr bwMode="auto">
          <a:xfrm>
            <a:off x="3886200" y="3333750"/>
            <a:ext cx="13716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Orogeny</a:t>
            </a:r>
          </a:p>
        </p:txBody>
      </p:sp>
      <p:sp>
        <p:nvSpPr>
          <p:cNvPr id="22" name="Left Arrow 21"/>
          <p:cNvSpPr/>
          <p:nvPr/>
        </p:nvSpPr>
        <p:spPr>
          <a:xfrm rot="3955343">
            <a:off x="2459831" y="5288757"/>
            <a:ext cx="557213"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3" name="Left Arrow 22"/>
          <p:cNvSpPr/>
          <p:nvPr/>
        </p:nvSpPr>
        <p:spPr>
          <a:xfrm rot="3862598">
            <a:off x="2798763" y="4506913"/>
            <a:ext cx="514350"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Left Arrow 23"/>
          <p:cNvSpPr/>
          <p:nvPr/>
        </p:nvSpPr>
        <p:spPr>
          <a:xfrm rot="3716881">
            <a:off x="3278188" y="3762375"/>
            <a:ext cx="395288" cy="242887"/>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Left Arrow 24"/>
          <p:cNvSpPr/>
          <p:nvPr/>
        </p:nvSpPr>
        <p:spPr>
          <a:xfrm rot="1559574">
            <a:off x="2478088" y="6286500"/>
            <a:ext cx="1504950" cy="28575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 name="Left Arrow 25"/>
          <p:cNvSpPr/>
          <p:nvPr/>
        </p:nvSpPr>
        <p:spPr>
          <a:xfrm rot="10800000">
            <a:off x="2895600" y="4953000"/>
            <a:ext cx="557213"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7" name="Left Arrow 26"/>
          <p:cNvSpPr/>
          <p:nvPr/>
        </p:nvSpPr>
        <p:spPr>
          <a:xfrm rot="10800000">
            <a:off x="2743200" y="5791200"/>
            <a:ext cx="514350" cy="242888"/>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Left Arrow 27"/>
          <p:cNvSpPr/>
          <p:nvPr/>
        </p:nvSpPr>
        <p:spPr>
          <a:xfrm rot="10800000">
            <a:off x="3581400" y="3581400"/>
            <a:ext cx="393700" cy="2413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 name="Left Arrow 28"/>
          <p:cNvSpPr/>
          <p:nvPr/>
        </p:nvSpPr>
        <p:spPr>
          <a:xfrm rot="10800000">
            <a:off x="3200400" y="4191000"/>
            <a:ext cx="514350" cy="242888"/>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122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srcRect/>
          <a:stretch>
            <a:fillRect/>
          </a:stretch>
        </p:blipFill>
        <p:spPr bwMode="auto">
          <a:xfrm>
            <a:off x="304800" y="0"/>
            <a:ext cx="5514975" cy="6858000"/>
          </a:xfrm>
          <a:prstGeom prst="rect">
            <a:avLst/>
          </a:prstGeom>
          <a:noFill/>
          <a:ln w="38100">
            <a:noFill/>
            <a:miter lim="800000"/>
            <a:headEnd/>
            <a:tailEnd/>
          </a:ln>
        </p:spPr>
      </p:pic>
      <p:sp>
        <p:nvSpPr>
          <p:cNvPr id="4" name="TextBox 3"/>
          <p:cNvSpPr txBox="1"/>
          <p:nvPr/>
        </p:nvSpPr>
        <p:spPr>
          <a:xfrm>
            <a:off x="5791200" y="3136900"/>
            <a:ext cx="3581400" cy="584200"/>
          </a:xfrm>
          <a:prstGeom prst="rect">
            <a:avLst/>
          </a:prstGeom>
          <a:noFill/>
        </p:spPr>
        <p:txBody>
          <a:bodyPr>
            <a:spAutoFit/>
          </a:bodyPr>
          <a:lstStyle/>
          <a:p>
            <a:pPr>
              <a:defRPr/>
            </a:pPr>
            <a:r>
              <a:rPr lang="en-US" dirty="0">
                <a:solidFill>
                  <a:schemeClr val="tx1"/>
                </a:solidFill>
                <a:effectLst>
                  <a:outerShdw blurRad="38100" dist="38100" dir="2700000" algn="tl">
                    <a:srgbClr val="000000">
                      <a:alpha val="43137"/>
                    </a:srgbClr>
                  </a:outerShdw>
                </a:effectLst>
              </a:rPr>
              <a:t>Deposition</a:t>
            </a:r>
          </a:p>
        </p:txBody>
      </p:sp>
      <p:cxnSp>
        <p:nvCxnSpPr>
          <p:cNvPr id="52228" name="Straight Arrow Connector 5"/>
          <p:cNvCxnSpPr>
            <a:cxnSpLocks noChangeShapeType="1"/>
          </p:cNvCxnSpPr>
          <p:nvPr/>
        </p:nvCxnSpPr>
        <p:spPr bwMode="auto">
          <a:xfrm rot="16200000" flipV="1">
            <a:off x="4533900" y="1638300"/>
            <a:ext cx="2209800" cy="1371600"/>
          </a:xfrm>
          <a:prstGeom prst="straightConnector1">
            <a:avLst/>
          </a:prstGeom>
          <a:noFill/>
          <a:ln w="38100" algn="ctr">
            <a:solidFill>
              <a:schemeClr val="tx1"/>
            </a:solidFill>
            <a:round/>
            <a:headEnd/>
            <a:tailEnd type="triangle" w="med" len="med"/>
          </a:ln>
        </p:spPr>
      </p:cxnSp>
      <p:cxnSp>
        <p:nvCxnSpPr>
          <p:cNvPr id="52229" name="Straight Arrow Connector 8"/>
          <p:cNvCxnSpPr>
            <a:cxnSpLocks noChangeShapeType="1"/>
          </p:cNvCxnSpPr>
          <p:nvPr/>
        </p:nvCxnSpPr>
        <p:spPr bwMode="auto">
          <a:xfrm rot="10800000">
            <a:off x="4648200" y="2971800"/>
            <a:ext cx="1676400" cy="457200"/>
          </a:xfrm>
          <a:prstGeom prst="straightConnector1">
            <a:avLst/>
          </a:prstGeom>
          <a:noFill/>
          <a:ln w="38100" algn="ctr">
            <a:solidFill>
              <a:schemeClr val="tx1"/>
            </a:solidFill>
            <a:round/>
            <a:headEnd/>
            <a:tailEnd type="triangle" w="med" len="med"/>
          </a:ln>
        </p:spPr>
      </p:cxnSp>
      <p:cxnSp>
        <p:nvCxnSpPr>
          <p:cNvPr id="52230" name="Straight Arrow Connector 12"/>
          <p:cNvCxnSpPr>
            <a:cxnSpLocks noChangeShapeType="1"/>
          </p:cNvCxnSpPr>
          <p:nvPr/>
        </p:nvCxnSpPr>
        <p:spPr bwMode="auto">
          <a:xfrm rot="10800000" flipV="1">
            <a:off x="5029200" y="3429000"/>
            <a:ext cx="1295400" cy="381000"/>
          </a:xfrm>
          <a:prstGeom prst="straightConnector1">
            <a:avLst/>
          </a:prstGeom>
          <a:noFill/>
          <a:ln w="38100" algn="ctr">
            <a:solidFill>
              <a:schemeClr val="tx1"/>
            </a:solidFill>
            <a:round/>
            <a:headEnd/>
            <a:tailEnd type="triangle" w="med" len="med"/>
          </a:ln>
        </p:spPr>
      </p:cxnSp>
      <p:cxnSp>
        <p:nvCxnSpPr>
          <p:cNvPr id="52231" name="Straight Arrow Connector 15"/>
          <p:cNvCxnSpPr>
            <a:cxnSpLocks noChangeShapeType="1"/>
          </p:cNvCxnSpPr>
          <p:nvPr/>
        </p:nvCxnSpPr>
        <p:spPr bwMode="auto">
          <a:xfrm rot="10800000" flipV="1">
            <a:off x="5105400" y="3429000"/>
            <a:ext cx="1219200" cy="1066800"/>
          </a:xfrm>
          <a:prstGeom prst="straightConnector1">
            <a:avLst/>
          </a:prstGeom>
          <a:noFill/>
          <a:ln w="38100" algn="ctr">
            <a:solidFill>
              <a:schemeClr val="tx1"/>
            </a:solidFill>
            <a:round/>
            <a:headEnd/>
            <a:tailEnd type="triangle" w="med" len="med"/>
          </a:ln>
        </p:spPr>
      </p:cxnSp>
      <p:cxnSp>
        <p:nvCxnSpPr>
          <p:cNvPr id="52232" name="Straight Arrow Connector 18"/>
          <p:cNvCxnSpPr>
            <a:cxnSpLocks noChangeShapeType="1"/>
          </p:cNvCxnSpPr>
          <p:nvPr/>
        </p:nvCxnSpPr>
        <p:spPr bwMode="auto">
          <a:xfrm rot="5400000">
            <a:off x="4953000" y="3810000"/>
            <a:ext cx="1752600" cy="990600"/>
          </a:xfrm>
          <a:prstGeom prst="straightConnector1">
            <a:avLst/>
          </a:prstGeom>
          <a:noFill/>
          <a:ln w="38100" algn="ctr">
            <a:solidFill>
              <a:schemeClr val="tx1"/>
            </a:solidFill>
            <a:round/>
            <a:headEnd/>
            <a:tailEnd type="triangle" w="med" len="med"/>
          </a:ln>
        </p:spPr>
      </p:cxnSp>
      <p:sp>
        <p:nvSpPr>
          <p:cNvPr id="36" name="Left Arrow 35"/>
          <p:cNvSpPr/>
          <p:nvPr/>
        </p:nvSpPr>
        <p:spPr>
          <a:xfrm rot="5400000">
            <a:off x="854075" y="4479925"/>
            <a:ext cx="34925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0" name="Left Arrow 39"/>
          <p:cNvSpPr/>
          <p:nvPr/>
        </p:nvSpPr>
        <p:spPr>
          <a:xfrm rot="5400000">
            <a:off x="419100" y="5448300"/>
            <a:ext cx="1219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1" name="Left Arrow 40"/>
          <p:cNvSpPr/>
          <p:nvPr/>
        </p:nvSpPr>
        <p:spPr>
          <a:xfrm rot="5400000">
            <a:off x="800100" y="3771900"/>
            <a:ext cx="457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2" name="Left Arrow 41"/>
          <p:cNvSpPr/>
          <p:nvPr/>
        </p:nvSpPr>
        <p:spPr>
          <a:xfrm rot="5400000">
            <a:off x="647700" y="3009900"/>
            <a:ext cx="7620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a:srcRect/>
          <a:stretch>
            <a:fillRect/>
          </a:stretch>
        </p:blipFill>
        <p:spPr bwMode="auto">
          <a:xfrm>
            <a:off x="304800" y="0"/>
            <a:ext cx="5514975" cy="6858000"/>
          </a:xfrm>
          <a:prstGeom prst="rect">
            <a:avLst/>
          </a:prstGeom>
          <a:noFill/>
          <a:ln w="38100">
            <a:noFill/>
            <a:miter lim="800000"/>
            <a:headEnd/>
            <a:tailEnd/>
          </a:ln>
        </p:spPr>
      </p:pic>
      <p:sp>
        <p:nvSpPr>
          <p:cNvPr id="4" name="TextBox 3"/>
          <p:cNvSpPr txBox="1"/>
          <p:nvPr/>
        </p:nvSpPr>
        <p:spPr>
          <a:xfrm>
            <a:off x="5791200" y="3136900"/>
            <a:ext cx="3581400" cy="584200"/>
          </a:xfrm>
          <a:prstGeom prst="rect">
            <a:avLst/>
          </a:prstGeom>
          <a:noFill/>
        </p:spPr>
        <p:txBody>
          <a:bodyPr>
            <a:spAutoFit/>
          </a:bodyPr>
          <a:lstStyle/>
          <a:p>
            <a:pPr>
              <a:defRPr/>
            </a:pPr>
            <a:r>
              <a:rPr lang="en-US" dirty="0">
                <a:solidFill>
                  <a:schemeClr val="tx1"/>
                </a:solidFill>
                <a:effectLst>
                  <a:outerShdw blurRad="38100" dist="38100" dir="2700000" algn="tl">
                    <a:srgbClr val="000000">
                      <a:alpha val="43137"/>
                    </a:srgbClr>
                  </a:outerShdw>
                </a:effectLst>
              </a:rPr>
              <a:t>Deposition</a:t>
            </a:r>
          </a:p>
        </p:txBody>
      </p:sp>
      <p:cxnSp>
        <p:nvCxnSpPr>
          <p:cNvPr id="53252" name="Straight Arrow Connector 5"/>
          <p:cNvCxnSpPr>
            <a:cxnSpLocks noChangeShapeType="1"/>
          </p:cNvCxnSpPr>
          <p:nvPr/>
        </p:nvCxnSpPr>
        <p:spPr bwMode="auto">
          <a:xfrm rot="16200000" flipV="1">
            <a:off x="4533900" y="1638300"/>
            <a:ext cx="2209800" cy="1371600"/>
          </a:xfrm>
          <a:prstGeom prst="straightConnector1">
            <a:avLst/>
          </a:prstGeom>
          <a:noFill/>
          <a:ln w="38100" algn="ctr">
            <a:solidFill>
              <a:schemeClr val="tx1"/>
            </a:solidFill>
            <a:round/>
            <a:headEnd/>
            <a:tailEnd type="triangle" w="med" len="med"/>
          </a:ln>
        </p:spPr>
      </p:cxnSp>
      <p:cxnSp>
        <p:nvCxnSpPr>
          <p:cNvPr id="53253" name="Straight Arrow Connector 8"/>
          <p:cNvCxnSpPr>
            <a:cxnSpLocks noChangeShapeType="1"/>
          </p:cNvCxnSpPr>
          <p:nvPr/>
        </p:nvCxnSpPr>
        <p:spPr bwMode="auto">
          <a:xfrm rot="10800000">
            <a:off x="4648200" y="2971800"/>
            <a:ext cx="1676400" cy="457200"/>
          </a:xfrm>
          <a:prstGeom prst="straightConnector1">
            <a:avLst/>
          </a:prstGeom>
          <a:noFill/>
          <a:ln w="38100" algn="ctr">
            <a:solidFill>
              <a:schemeClr val="tx1"/>
            </a:solidFill>
            <a:round/>
            <a:headEnd/>
            <a:tailEnd type="triangle" w="med" len="med"/>
          </a:ln>
        </p:spPr>
      </p:cxnSp>
      <p:cxnSp>
        <p:nvCxnSpPr>
          <p:cNvPr id="53254" name="Straight Arrow Connector 12"/>
          <p:cNvCxnSpPr>
            <a:cxnSpLocks noChangeShapeType="1"/>
          </p:cNvCxnSpPr>
          <p:nvPr/>
        </p:nvCxnSpPr>
        <p:spPr bwMode="auto">
          <a:xfrm rot="10800000" flipV="1">
            <a:off x="5029200" y="3429000"/>
            <a:ext cx="1295400" cy="381000"/>
          </a:xfrm>
          <a:prstGeom prst="straightConnector1">
            <a:avLst/>
          </a:prstGeom>
          <a:noFill/>
          <a:ln w="38100" algn="ctr">
            <a:solidFill>
              <a:schemeClr val="tx1"/>
            </a:solidFill>
            <a:round/>
            <a:headEnd/>
            <a:tailEnd type="triangle" w="med" len="med"/>
          </a:ln>
        </p:spPr>
      </p:cxnSp>
      <p:cxnSp>
        <p:nvCxnSpPr>
          <p:cNvPr id="53255" name="Straight Arrow Connector 15"/>
          <p:cNvCxnSpPr>
            <a:cxnSpLocks noChangeShapeType="1"/>
          </p:cNvCxnSpPr>
          <p:nvPr/>
        </p:nvCxnSpPr>
        <p:spPr bwMode="auto">
          <a:xfrm rot="10800000" flipV="1">
            <a:off x="5105400" y="3429000"/>
            <a:ext cx="1219200" cy="1066800"/>
          </a:xfrm>
          <a:prstGeom prst="straightConnector1">
            <a:avLst/>
          </a:prstGeom>
          <a:noFill/>
          <a:ln w="38100" algn="ctr">
            <a:solidFill>
              <a:schemeClr val="tx1"/>
            </a:solidFill>
            <a:round/>
            <a:headEnd/>
            <a:tailEnd type="triangle" w="med" len="med"/>
          </a:ln>
        </p:spPr>
      </p:cxnSp>
      <p:cxnSp>
        <p:nvCxnSpPr>
          <p:cNvPr id="53256" name="Straight Arrow Connector 18"/>
          <p:cNvCxnSpPr>
            <a:cxnSpLocks noChangeShapeType="1"/>
          </p:cNvCxnSpPr>
          <p:nvPr/>
        </p:nvCxnSpPr>
        <p:spPr bwMode="auto">
          <a:xfrm rot="5400000">
            <a:off x="4953000" y="3810000"/>
            <a:ext cx="1752600" cy="990600"/>
          </a:xfrm>
          <a:prstGeom prst="straightConnector1">
            <a:avLst/>
          </a:prstGeom>
          <a:noFill/>
          <a:ln w="38100" algn="ctr">
            <a:solidFill>
              <a:schemeClr val="tx1"/>
            </a:solidFill>
            <a:round/>
            <a:headEnd/>
            <a:tailEnd type="triangle" w="med" len="med"/>
          </a:ln>
        </p:spPr>
      </p:cxnSp>
      <p:sp>
        <p:nvSpPr>
          <p:cNvPr id="36" name="Left Arrow 35"/>
          <p:cNvSpPr/>
          <p:nvPr/>
        </p:nvSpPr>
        <p:spPr>
          <a:xfrm rot="5400000">
            <a:off x="854075" y="4479925"/>
            <a:ext cx="34925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0" name="Left Arrow 39"/>
          <p:cNvSpPr/>
          <p:nvPr/>
        </p:nvSpPr>
        <p:spPr>
          <a:xfrm rot="5400000">
            <a:off x="419100" y="5448300"/>
            <a:ext cx="1219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1" name="Left Arrow 40"/>
          <p:cNvSpPr/>
          <p:nvPr/>
        </p:nvSpPr>
        <p:spPr>
          <a:xfrm rot="5400000">
            <a:off x="800100" y="3771900"/>
            <a:ext cx="457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42" name="Left Arrow 41"/>
          <p:cNvSpPr/>
          <p:nvPr/>
        </p:nvSpPr>
        <p:spPr>
          <a:xfrm rot="5400000">
            <a:off x="647700" y="3009900"/>
            <a:ext cx="7620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54" name="TextBox 53"/>
          <p:cNvSpPr txBox="1"/>
          <p:nvPr/>
        </p:nvSpPr>
        <p:spPr>
          <a:xfrm rot="16200000">
            <a:off x="-728662" y="4081462"/>
            <a:ext cx="3962400" cy="523875"/>
          </a:xfrm>
          <a:prstGeom prst="rect">
            <a:avLst/>
          </a:prstGeom>
          <a:noFill/>
        </p:spPr>
        <p:txBody>
          <a:bodyPr>
            <a:spAutoFit/>
          </a:bodyPr>
          <a:lstStyle/>
          <a:p>
            <a:pPr>
              <a:defRPr/>
            </a:pPr>
            <a:r>
              <a:rPr lang="en-US" sz="2800" spc="300" dirty="0">
                <a:solidFill>
                  <a:srgbClr val="0070C0"/>
                </a:solidFill>
                <a:effectLst>
                  <a:outerShdw blurRad="38100" dist="38100" dir="2700000" algn="tl">
                    <a:srgbClr val="000000">
                      <a:alpha val="43137"/>
                    </a:srgbClr>
                  </a:outerShdw>
                </a:effectLst>
              </a:rPr>
              <a:t>transgressions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a:srcRect/>
          <a:stretch>
            <a:fillRect/>
          </a:stretch>
        </p:blipFill>
        <p:spPr bwMode="auto">
          <a:xfrm>
            <a:off x="304800" y="0"/>
            <a:ext cx="5514975" cy="6858000"/>
          </a:xfrm>
          <a:prstGeom prst="rect">
            <a:avLst/>
          </a:prstGeom>
          <a:noFill/>
          <a:ln w="38100">
            <a:noFill/>
            <a:miter lim="800000"/>
            <a:headEnd/>
            <a:tailEnd/>
          </a:ln>
        </p:spPr>
      </p:pic>
      <p:sp>
        <p:nvSpPr>
          <p:cNvPr id="3" name="TextBox 2"/>
          <p:cNvSpPr txBox="1"/>
          <p:nvPr/>
        </p:nvSpPr>
        <p:spPr>
          <a:xfrm>
            <a:off x="5791200" y="2971800"/>
            <a:ext cx="3429000" cy="830263"/>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Unconformities </a:t>
            </a:r>
          </a:p>
          <a:p>
            <a:pPr>
              <a:defRPr/>
            </a:pPr>
            <a:r>
              <a:rPr lang="en-US" sz="2400" dirty="0">
                <a:solidFill>
                  <a:schemeClr val="tx1"/>
                </a:solidFill>
                <a:effectLst>
                  <a:outerShdw blurRad="38100" dist="38100" dir="2700000" algn="tl">
                    <a:srgbClr val="000000">
                      <a:alpha val="43137"/>
                    </a:srgbClr>
                  </a:outerShdw>
                </a:effectLst>
              </a:rPr>
              <a:t>(no sediment record)</a:t>
            </a:r>
          </a:p>
        </p:txBody>
      </p:sp>
      <p:cxnSp>
        <p:nvCxnSpPr>
          <p:cNvPr id="54276" name="Straight Arrow Connector 5"/>
          <p:cNvCxnSpPr>
            <a:cxnSpLocks noChangeShapeType="1"/>
          </p:cNvCxnSpPr>
          <p:nvPr/>
        </p:nvCxnSpPr>
        <p:spPr bwMode="auto">
          <a:xfrm rot="10800000">
            <a:off x="3962400" y="1905000"/>
            <a:ext cx="1981200" cy="1524000"/>
          </a:xfrm>
          <a:prstGeom prst="straightConnector1">
            <a:avLst/>
          </a:prstGeom>
          <a:noFill/>
          <a:ln w="38100" algn="ctr">
            <a:solidFill>
              <a:schemeClr val="tx1"/>
            </a:solidFill>
            <a:round/>
            <a:headEnd/>
            <a:tailEnd type="triangle" w="med" len="med"/>
          </a:ln>
        </p:spPr>
      </p:cxnSp>
      <p:cxnSp>
        <p:nvCxnSpPr>
          <p:cNvPr id="54277" name="Straight Arrow Connector 8"/>
          <p:cNvCxnSpPr>
            <a:cxnSpLocks noChangeShapeType="1"/>
          </p:cNvCxnSpPr>
          <p:nvPr/>
        </p:nvCxnSpPr>
        <p:spPr bwMode="auto">
          <a:xfrm rot="10800000">
            <a:off x="3733800" y="3429000"/>
            <a:ext cx="2209800" cy="1588"/>
          </a:xfrm>
          <a:prstGeom prst="straightConnector1">
            <a:avLst/>
          </a:prstGeom>
          <a:noFill/>
          <a:ln w="38100" algn="ctr">
            <a:solidFill>
              <a:schemeClr val="tx1"/>
            </a:solidFill>
            <a:round/>
            <a:headEnd/>
            <a:tailEnd type="triangle" w="med" len="med"/>
          </a:ln>
        </p:spPr>
      </p:cxnSp>
      <p:cxnSp>
        <p:nvCxnSpPr>
          <p:cNvPr id="54278" name="Straight Arrow Connector 12"/>
          <p:cNvCxnSpPr>
            <a:cxnSpLocks noChangeShapeType="1"/>
          </p:cNvCxnSpPr>
          <p:nvPr/>
        </p:nvCxnSpPr>
        <p:spPr bwMode="auto">
          <a:xfrm rot="10800000" flipV="1">
            <a:off x="3505200" y="3429000"/>
            <a:ext cx="2438400" cy="609600"/>
          </a:xfrm>
          <a:prstGeom prst="straightConnector1">
            <a:avLst/>
          </a:prstGeom>
          <a:noFill/>
          <a:ln w="38100" algn="ctr">
            <a:solidFill>
              <a:schemeClr val="tx1"/>
            </a:solidFill>
            <a:round/>
            <a:headEnd/>
            <a:tailEnd type="triangle" w="med" len="med"/>
          </a:ln>
        </p:spPr>
      </p:cxnSp>
      <p:cxnSp>
        <p:nvCxnSpPr>
          <p:cNvPr id="54279" name="Straight Arrow Connector 15"/>
          <p:cNvCxnSpPr>
            <a:cxnSpLocks noChangeShapeType="1"/>
          </p:cNvCxnSpPr>
          <p:nvPr/>
        </p:nvCxnSpPr>
        <p:spPr bwMode="auto">
          <a:xfrm rot="10800000" flipV="1">
            <a:off x="3581400" y="3429000"/>
            <a:ext cx="2362200" cy="1219200"/>
          </a:xfrm>
          <a:prstGeom prst="straightConnector1">
            <a:avLst/>
          </a:prstGeom>
          <a:noFill/>
          <a:ln w="38100" algn="ctr">
            <a:solidFill>
              <a:schemeClr val="tx1"/>
            </a:solidFill>
            <a:round/>
            <a:headEnd/>
            <a:tailEnd type="triangle" w="med" len="med"/>
          </a:ln>
        </p:spPr>
      </p:cxnSp>
      <p:cxnSp>
        <p:nvCxnSpPr>
          <p:cNvPr id="54280" name="Straight Arrow Connector 18"/>
          <p:cNvCxnSpPr>
            <a:cxnSpLocks noChangeShapeType="1"/>
          </p:cNvCxnSpPr>
          <p:nvPr/>
        </p:nvCxnSpPr>
        <p:spPr bwMode="auto">
          <a:xfrm rot="5400000">
            <a:off x="3810000" y="3581400"/>
            <a:ext cx="2286000" cy="1981200"/>
          </a:xfrm>
          <a:prstGeom prst="straightConnector1">
            <a:avLst/>
          </a:prstGeom>
          <a:noFill/>
          <a:ln w="38100" algn="ctr">
            <a:solidFill>
              <a:schemeClr val="tx1"/>
            </a:solidFill>
            <a:round/>
            <a:headEnd/>
            <a:tailEnd type="triangle" w="med" len="med"/>
          </a:ln>
        </p:spPr>
      </p:cxnSp>
      <p:cxnSp>
        <p:nvCxnSpPr>
          <p:cNvPr id="54281" name="Straight Arrow Connector 20"/>
          <p:cNvCxnSpPr>
            <a:cxnSpLocks noChangeShapeType="1"/>
          </p:cNvCxnSpPr>
          <p:nvPr/>
        </p:nvCxnSpPr>
        <p:spPr bwMode="auto">
          <a:xfrm rot="16200000" flipV="1">
            <a:off x="3390900" y="876300"/>
            <a:ext cx="2743200" cy="2362200"/>
          </a:xfrm>
          <a:prstGeom prst="straightConnector1">
            <a:avLst/>
          </a:prstGeom>
          <a:noFill/>
          <a:ln w="38100" algn="ctr">
            <a:solidFill>
              <a:schemeClr val="tx1"/>
            </a:solidFill>
            <a:round/>
            <a:headEnd/>
            <a:tailEnd type="triangle" w="med" len="med"/>
          </a:ln>
        </p:spPr>
      </p:cxnSp>
      <p:sp>
        <p:nvSpPr>
          <p:cNvPr id="30" name="Left Arrow 29"/>
          <p:cNvSpPr/>
          <p:nvPr/>
        </p:nvSpPr>
        <p:spPr>
          <a:xfrm rot="16200000">
            <a:off x="854075" y="4175125"/>
            <a:ext cx="3492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Left Arrow 30"/>
          <p:cNvSpPr/>
          <p:nvPr/>
        </p:nvSpPr>
        <p:spPr>
          <a:xfrm rot="16200000">
            <a:off x="930275" y="348932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Left Arrow 31"/>
          <p:cNvSpPr/>
          <p:nvPr/>
        </p:nvSpPr>
        <p:spPr>
          <a:xfrm rot="16200000">
            <a:off x="930275" y="474027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Left Arrow 32"/>
          <p:cNvSpPr/>
          <p:nvPr/>
        </p:nvSpPr>
        <p:spPr>
          <a:xfrm rot="16200000">
            <a:off x="892175" y="2460625"/>
            <a:ext cx="2730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srcRect/>
          <a:stretch>
            <a:fillRect/>
          </a:stretch>
        </p:blipFill>
        <p:spPr bwMode="auto">
          <a:xfrm>
            <a:off x="304800" y="0"/>
            <a:ext cx="5514975" cy="6858000"/>
          </a:xfrm>
          <a:prstGeom prst="rect">
            <a:avLst/>
          </a:prstGeom>
          <a:noFill/>
          <a:ln w="38100">
            <a:noFill/>
            <a:miter lim="800000"/>
            <a:headEnd/>
            <a:tailEnd/>
          </a:ln>
        </p:spPr>
      </p:pic>
      <p:sp>
        <p:nvSpPr>
          <p:cNvPr id="3" name="TextBox 2"/>
          <p:cNvSpPr txBox="1"/>
          <p:nvPr/>
        </p:nvSpPr>
        <p:spPr>
          <a:xfrm>
            <a:off x="5791200" y="2971800"/>
            <a:ext cx="3429000" cy="830263"/>
          </a:xfrm>
          <a:prstGeom prst="rect">
            <a:avLst/>
          </a:prstGeom>
          <a:noFill/>
        </p:spPr>
        <p:txBody>
          <a:bodyPr>
            <a:spAutoFit/>
          </a:bodyPr>
          <a:lstStyle/>
          <a:p>
            <a:pPr>
              <a:defRPr/>
            </a:pPr>
            <a:r>
              <a:rPr lang="en-US" sz="2400" dirty="0">
                <a:solidFill>
                  <a:schemeClr val="tx1"/>
                </a:solidFill>
                <a:effectLst>
                  <a:outerShdw blurRad="38100" dist="38100" dir="2700000" algn="tl">
                    <a:srgbClr val="000000">
                      <a:alpha val="43137"/>
                    </a:srgbClr>
                  </a:outerShdw>
                </a:effectLst>
              </a:rPr>
              <a:t>Unconformities </a:t>
            </a:r>
          </a:p>
          <a:p>
            <a:pPr>
              <a:defRPr/>
            </a:pPr>
            <a:r>
              <a:rPr lang="en-US" sz="2400" dirty="0">
                <a:solidFill>
                  <a:schemeClr val="tx1"/>
                </a:solidFill>
                <a:effectLst>
                  <a:outerShdw blurRad="38100" dist="38100" dir="2700000" algn="tl">
                    <a:srgbClr val="000000">
                      <a:alpha val="43137"/>
                    </a:srgbClr>
                  </a:outerShdw>
                </a:effectLst>
              </a:rPr>
              <a:t>(no sediment record)</a:t>
            </a:r>
          </a:p>
        </p:txBody>
      </p:sp>
      <p:cxnSp>
        <p:nvCxnSpPr>
          <p:cNvPr id="55300" name="Straight Arrow Connector 5"/>
          <p:cNvCxnSpPr>
            <a:cxnSpLocks noChangeShapeType="1"/>
          </p:cNvCxnSpPr>
          <p:nvPr/>
        </p:nvCxnSpPr>
        <p:spPr bwMode="auto">
          <a:xfrm rot="10800000">
            <a:off x="3962400" y="1905000"/>
            <a:ext cx="1981200" cy="1524000"/>
          </a:xfrm>
          <a:prstGeom prst="straightConnector1">
            <a:avLst/>
          </a:prstGeom>
          <a:noFill/>
          <a:ln w="38100" algn="ctr">
            <a:solidFill>
              <a:schemeClr val="tx1"/>
            </a:solidFill>
            <a:round/>
            <a:headEnd/>
            <a:tailEnd type="triangle" w="med" len="med"/>
          </a:ln>
        </p:spPr>
      </p:cxnSp>
      <p:cxnSp>
        <p:nvCxnSpPr>
          <p:cNvPr id="55301" name="Straight Arrow Connector 8"/>
          <p:cNvCxnSpPr>
            <a:cxnSpLocks noChangeShapeType="1"/>
          </p:cNvCxnSpPr>
          <p:nvPr/>
        </p:nvCxnSpPr>
        <p:spPr bwMode="auto">
          <a:xfrm rot="10800000">
            <a:off x="3733800" y="3429000"/>
            <a:ext cx="2209800" cy="1588"/>
          </a:xfrm>
          <a:prstGeom prst="straightConnector1">
            <a:avLst/>
          </a:prstGeom>
          <a:noFill/>
          <a:ln w="38100" algn="ctr">
            <a:solidFill>
              <a:schemeClr val="tx1"/>
            </a:solidFill>
            <a:round/>
            <a:headEnd/>
            <a:tailEnd type="triangle" w="med" len="med"/>
          </a:ln>
        </p:spPr>
      </p:cxnSp>
      <p:cxnSp>
        <p:nvCxnSpPr>
          <p:cNvPr id="55302" name="Straight Arrow Connector 12"/>
          <p:cNvCxnSpPr>
            <a:cxnSpLocks noChangeShapeType="1"/>
          </p:cNvCxnSpPr>
          <p:nvPr/>
        </p:nvCxnSpPr>
        <p:spPr bwMode="auto">
          <a:xfrm rot="10800000" flipV="1">
            <a:off x="3505200" y="3429000"/>
            <a:ext cx="2438400" cy="609600"/>
          </a:xfrm>
          <a:prstGeom prst="straightConnector1">
            <a:avLst/>
          </a:prstGeom>
          <a:noFill/>
          <a:ln w="38100" algn="ctr">
            <a:solidFill>
              <a:schemeClr val="tx1"/>
            </a:solidFill>
            <a:round/>
            <a:headEnd/>
            <a:tailEnd type="triangle" w="med" len="med"/>
          </a:ln>
        </p:spPr>
      </p:cxnSp>
      <p:cxnSp>
        <p:nvCxnSpPr>
          <p:cNvPr id="55303" name="Straight Arrow Connector 15"/>
          <p:cNvCxnSpPr>
            <a:cxnSpLocks noChangeShapeType="1"/>
          </p:cNvCxnSpPr>
          <p:nvPr/>
        </p:nvCxnSpPr>
        <p:spPr bwMode="auto">
          <a:xfrm rot="10800000" flipV="1">
            <a:off x="3581400" y="3429000"/>
            <a:ext cx="2362200" cy="1219200"/>
          </a:xfrm>
          <a:prstGeom prst="straightConnector1">
            <a:avLst/>
          </a:prstGeom>
          <a:noFill/>
          <a:ln w="38100" algn="ctr">
            <a:solidFill>
              <a:schemeClr val="tx1"/>
            </a:solidFill>
            <a:round/>
            <a:headEnd/>
            <a:tailEnd type="triangle" w="med" len="med"/>
          </a:ln>
        </p:spPr>
      </p:cxnSp>
      <p:cxnSp>
        <p:nvCxnSpPr>
          <p:cNvPr id="55304" name="Straight Arrow Connector 18"/>
          <p:cNvCxnSpPr>
            <a:cxnSpLocks noChangeShapeType="1"/>
          </p:cNvCxnSpPr>
          <p:nvPr/>
        </p:nvCxnSpPr>
        <p:spPr bwMode="auto">
          <a:xfrm rot="5400000">
            <a:off x="3810000" y="3581400"/>
            <a:ext cx="2286000" cy="1981200"/>
          </a:xfrm>
          <a:prstGeom prst="straightConnector1">
            <a:avLst/>
          </a:prstGeom>
          <a:noFill/>
          <a:ln w="38100" algn="ctr">
            <a:solidFill>
              <a:schemeClr val="tx1"/>
            </a:solidFill>
            <a:round/>
            <a:headEnd/>
            <a:tailEnd type="triangle" w="med" len="med"/>
          </a:ln>
        </p:spPr>
      </p:cxnSp>
      <p:cxnSp>
        <p:nvCxnSpPr>
          <p:cNvPr id="55305" name="Straight Arrow Connector 20"/>
          <p:cNvCxnSpPr>
            <a:cxnSpLocks noChangeShapeType="1"/>
          </p:cNvCxnSpPr>
          <p:nvPr/>
        </p:nvCxnSpPr>
        <p:spPr bwMode="auto">
          <a:xfrm rot="16200000" flipV="1">
            <a:off x="3390900" y="876300"/>
            <a:ext cx="2743200" cy="2362200"/>
          </a:xfrm>
          <a:prstGeom prst="straightConnector1">
            <a:avLst/>
          </a:prstGeom>
          <a:noFill/>
          <a:ln w="38100" algn="ctr">
            <a:solidFill>
              <a:schemeClr val="tx1"/>
            </a:solidFill>
            <a:round/>
            <a:headEnd/>
            <a:tailEnd type="triangle" w="med" len="med"/>
          </a:ln>
        </p:spPr>
      </p:cxnSp>
      <p:sp>
        <p:nvSpPr>
          <p:cNvPr id="30" name="Left Arrow 29"/>
          <p:cNvSpPr/>
          <p:nvPr/>
        </p:nvSpPr>
        <p:spPr>
          <a:xfrm rot="16200000">
            <a:off x="854075" y="4175125"/>
            <a:ext cx="3492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Left Arrow 30"/>
          <p:cNvSpPr/>
          <p:nvPr/>
        </p:nvSpPr>
        <p:spPr>
          <a:xfrm rot="16200000">
            <a:off x="930275" y="348932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Left Arrow 31"/>
          <p:cNvSpPr/>
          <p:nvPr/>
        </p:nvSpPr>
        <p:spPr>
          <a:xfrm rot="16200000">
            <a:off x="930275" y="474027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Left Arrow 32"/>
          <p:cNvSpPr/>
          <p:nvPr/>
        </p:nvSpPr>
        <p:spPr>
          <a:xfrm rot="16200000">
            <a:off x="892175" y="2460625"/>
            <a:ext cx="2730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 name="TextBox 33"/>
          <p:cNvSpPr txBox="1"/>
          <p:nvPr/>
        </p:nvSpPr>
        <p:spPr>
          <a:xfrm rot="16200000">
            <a:off x="-719137" y="3471862"/>
            <a:ext cx="3962400" cy="523875"/>
          </a:xfrm>
          <a:prstGeom prst="rect">
            <a:avLst/>
          </a:prstGeom>
          <a:noFill/>
        </p:spPr>
        <p:txBody>
          <a:bodyPr>
            <a:spAutoFit/>
          </a:bodyPr>
          <a:lstStyle/>
          <a:p>
            <a:pPr>
              <a:defRPr/>
            </a:pPr>
            <a:r>
              <a:rPr lang="en-US" sz="2800" spc="300" dirty="0">
                <a:solidFill>
                  <a:srgbClr val="FF0000"/>
                </a:solidFill>
                <a:effectLst>
                  <a:outerShdw blurRad="38100" dist="38100" dir="2700000" algn="tl">
                    <a:srgbClr val="000000">
                      <a:alpha val="43137"/>
                    </a:srgbClr>
                  </a:outerShdw>
                </a:effectLst>
              </a:rPr>
              <a:t>regressions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37890" name="Picture 2" descr="gc5"/>
          <p:cNvPicPr>
            <a:picLocks noChangeAspect="1" noChangeArrowheads="1"/>
          </p:cNvPicPr>
          <p:nvPr/>
        </p:nvPicPr>
        <p:blipFill>
          <a:blip r:embed="rId3"/>
          <a:srcRect l="6667" t="13333" r="2499" b="50000"/>
          <a:stretch>
            <a:fillRect/>
          </a:stretch>
        </p:blipFill>
        <p:spPr bwMode="auto">
          <a:xfrm>
            <a:off x="0" y="2057400"/>
            <a:ext cx="9144000" cy="2768600"/>
          </a:xfrm>
          <a:prstGeom prst="rect">
            <a:avLst/>
          </a:prstGeom>
          <a:noFill/>
          <a:ln w="9525">
            <a:noFill/>
            <a:miter lim="800000"/>
            <a:headEnd/>
            <a:tailEnd/>
          </a:ln>
        </p:spPr>
      </p:pic>
      <p:sp>
        <p:nvSpPr>
          <p:cNvPr id="5" name="TextBox 4"/>
          <p:cNvSpPr txBox="1"/>
          <p:nvPr/>
        </p:nvSpPr>
        <p:spPr>
          <a:xfrm>
            <a:off x="1676400" y="1549400"/>
            <a:ext cx="58674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Grand Canyon Supergroup</a:t>
            </a:r>
          </a:p>
        </p:txBody>
      </p:sp>
      <p:sp>
        <p:nvSpPr>
          <p:cNvPr id="6" name="TextBox 5"/>
          <p:cNvSpPr txBox="1"/>
          <p:nvPr/>
        </p:nvSpPr>
        <p:spPr>
          <a:xfrm>
            <a:off x="6477000" y="2463800"/>
            <a:ext cx="3048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basalt</a:t>
            </a:r>
          </a:p>
        </p:txBody>
      </p:sp>
      <p:cxnSp>
        <p:nvCxnSpPr>
          <p:cNvPr id="37893" name="Straight Arrow Connector 7"/>
          <p:cNvCxnSpPr>
            <a:cxnSpLocks noChangeShapeType="1"/>
          </p:cNvCxnSpPr>
          <p:nvPr/>
        </p:nvCxnSpPr>
        <p:spPr bwMode="auto">
          <a:xfrm rot="5400000">
            <a:off x="4152107" y="2628106"/>
            <a:ext cx="1143000" cy="1587"/>
          </a:xfrm>
          <a:prstGeom prst="straightConnector1">
            <a:avLst/>
          </a:prstGeom>
          <a:noFill/>
          <a:ln w="50800" algn="ctr">
            <a:solidFill>
              <a:schemeClr val="bg1"/>
            </a:solidFill>
            <a:round/>
            <a:headEnd type="triangle" w="med" len="med"/>
            <a:tailEnd type="triangle" w="med" len="med"/>
          </a:ln>
          <a:effectLst>
            <a:outerShdw blurRad="50800" dist="38100" algn="l" rotWithShape="0">
              <a:prstClr val="black">
                <a:alpha val="40000"/>
              </a:prstClr>
            </a:outerShdw>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srcRect/>
          <a:stretch>
            <a:fillRect/>
          </a:stretch>
        </p:blipFill>
        <p:spPr bwMode="auto">
          <a:xfrm>
            <a:off x="304800" y="0"/>
            <a:ext cx="5514975" cy="6858000"/>
          </a:xfrm>
          <a:prstGeom prst="rect">
            <a:avLst/>
          </a:prstGeom>
          <a:noFill/>
          <a:ln w="38100">
            <a:noFill/>
            <a:miter lim="800000"/>
            <a:headEnd/>
            <a:tailEnd/>
          </a:ln>
        </p:spPr>
      </p:pic>
      <p:sp>
        <p:nvSpPr>
          <p:cNvPr id="30" name="Left Arrow 29"/>
          <p:cNvSpPr/>
          <p:nvPr/>
        </p:nvSpPr>
        <p:spPr>
          <a:xfrm rot="16200000">
            <a:off x="854075" y="4175125"/>
            <a:ext cx="3492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Left Arrow 30"/>
          <p:cNvSpPr/>
          <p:nvPr/>
        </p:nvSpPr>
        <p:spPr>
          <a:xfrm rot="16200000">
            <a:off x="930275" y="348932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Left Arrow 31"/>
          <p:cNvSpPr/>
          <p:nvPr/>
        </p:nvSpPr>
        <p:spPr>
          <a:xfrm rot="16200000">
            <a:off x="930275" y="4740275"/>
            <a:ext cx="1968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Left Arrow 32"/>
          <p:cNvSpPr/>
          <p:nvPr/>
        </p:nvSpPr>
        <p:spPr>
          <a:xfrm rot="16200000">
            <a:off x="892175" y="2460625"/>
            <a:ext cx="2730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Left Arrow 14"/>
          <p:cNvSpPr/>
          <p:nvPr/>
        </p:nvSpPr>
        <p:spPr>
          <a:xfrm rot="5400000">
            <a:off x="854075" y="4479925"/>
            <a:ext cx="34925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17" name="Left Arrow 16"/>
          <p:cNvSpPr/>
          <p:nvPr/>
        </p:nvSpPr>
        <p:spPr>
          <a:xfrm rot="5400000">
            <a:off x="419100" y="5448300"/>
            <a:ext cx="1219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18" name="Left Arrow 17"/>
          <p:cNvSpPr/>
          <p:nvPr/>
        </p:nvSpPr>
        <p:spPr>
          <a:xfrm rot="5400000">
            <a:off x="800100" y="3771900"/>
            <a:ext cx="4572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20" name="Left Arrow 19"/>
          <p:cNvSpPr/>
          <p:nvPr/>
        </p:nvSpPr>
        <p:spPr>
          <a:xfrm rot="5400000">
            <a:off x="647700" y="3009900"/>
            <a:ext cx="762000" cy="228600"/>
          </a:xfrm>
          <a:prstGeom prst="leftArrow">
            <a:avLst>
              <a:gd name="adj1" fmla="val 48143"/>
              <a:gd name="adj2" fmla="val 8465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70C0"/>
              </a:solidFill>
            </a:endParaRPr>
          </a:p>
        </p:txBody>
      </p:sp>
      <p:sp>
        <p:nvSpPr>
          <p:cNvPr id="22" name="TextBox 21"/>
          <p:cNvSpPr txBox="1"/>
          <p:nvPr/>
        </p:nvSpPr>
        <p:spPr>
          <a:xfrm>
            <a:off x="1066800" y="4800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23" name="TextBox 22"/>
          <p:cNvSpPr txBox="1"/>
          <p:nvPr/>
        </p:nvSpPr>
        <p:spPr>
          <a:xfrm>
            <a:off x="1143000" y="41402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24" name="TextBox 23"/>
          <p:cNvSpPr txBox="1"/>
          <p:nvPr/>
        </p:nvSpPr>
        <p:spPr>
          <a:xfrm>
            <a:off x="1066800" y="35052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25" name="TextBox 24"/>
          <p:cNvSpPr txBox="1"/>
          <p:nvPr/>
        </p:nvSpPr>
        <p:spPr>
          <a:xfrm>
            <a:off x="1066800" y="25400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
        <p:nvSpPr>
          <p:cNvPr id="27" name="TextBox 26"/>
          <p:cNvSpPr txBox="1"/>
          <p:nvPr/>
        </p:nvSpPr>
        <p:spPr>
          <a:xfrm>
            <a:off x="5791200" y="2890838"/>
            <a:ext cx="3352800" cy="1076325"/>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Cratonic sequences</a:t>
            </a:r>
          </a:p>
        </p:txBody>
      </p:sp>
      <p:sp>
        <p:nvSpPr>
          <p:cNvPr id="28" name="TextBox 27"/>
          <p:cNvSpPr txBox="1"/>
          <p:nvPr/>
        </p:nvSpPr>
        <p:spPr>
          <a:xfrm>
            <a:off x="4800600" y="4800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29" name="TextBox 28"/>
          <p:cNvSpPr txBox="1"/>
          <p:nvPr/>
        </p:nvSpPr>
        <p:spPr>
          <a:xfrm>
            <a:off x="4800600" y="41910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35" name="TextBox 34"/>
          <p:cNvSpPr txBox="1"/>
          <p:nvPr/>
        </p:nvSpPr>
        <p:spPr>
          <a:xfrm>
            <a:off x="4800600" y="35052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36" name="TextBox 35"/>
          <p:cNvSpPr txBox="1"/>
          <p:nvPr/>
        </p:nvSpPr>
        <p:spPr>
          <a:xfrm>
            <a:off x="4800600" y="25400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6553200" y="914400"/>
            <a:ext cx="2362200" cy="5262563"/>
          </a:xfrm>
          <a:prstGeom prst="rect">
            <a:avLst/>
          </a:prstGeom>
          <a:noFill/>
          <a:ln w="9525">
            <a:noFill/>
            <a:miter lim="800000"/>
            <a:headEnd/>
            <a:tailEnd/>
          </a:ln>
        </p:spPr>
        <p:txBody>
          <a:bodyPr>
            <a:spAutoFit/>
          </a:bodyPr>
          <a:lstStyle/>
          <a:p>
            <a:pPr algn="l">
              <a:spcBef>
                <a:spcPct val="50000"/>
              </a:spcBef>
            </a:pPr>
            <a:r>
              <a:rPr lang="en-US"/>
              <a:t>KNOW           THE               CANYON’S     HISTORY        </a:t>
            </a:r>
          </a:p>
          <a:p>
            <a:pPr algn="l">
              <a:spcBef>
                <a:spcPct val="50000"/>
              </a:spcBef>
            </a:pPr>
            <a:r>
              <a:rPr lang="en-US"/>
              <a:t>STUDY           ROCKS          TRULY           MADE             BY                   TIME</a:t>
            </a:r>
            <a:r>
              <a:rPr lang="en-US" sz="2800"/>
              <a:t>           </a:t>
            </a:r>
          </a:p>
        </p:txBody>
      </p:sp>
      <p:pic>
        <p:nvPicPr>
          <p:cNvPr id="57347" name="Picture 5"/>
          <p:cNvPicPr>
            <a:picLocks noChangeAspect="1" noChangeArrowheads="1"/>
          </p:cNvPicPr>
          <p:nvPr/>
        </p:nvPicPr>
        <p:blipFill>
          <a:blip r:embed="rId3"/>
          <a:srcRect/>
          <a:stretch>
            <a:fillRect/>
          </a:stretch>
        </p:blipFill>
        <p:spPr bwMode="auto">
          <a:xfrm>
            <a:off x="0" y="0"/>
            <a:ext cx="6297613" cy="6858000"/>
          </a:xfrm>
          <a:prstGeom prst="rect">
            <a:avLst/>
          </a:prstGeom>
          <a:noFill/>
          <a:ln w="38100">
            <a:noFill/>
            <a:miter lim="800000"/>
            <a:headEnd/>
            <a:tailEnd/>
          </a:ln>
        </p:spPr>
      </p:pic>
      <p:sp>
        <p:nvSpPr>
          <p:cNvPr id="6" name="TextBox 5"/>
          <p:cNvSpPr txBox="1"/>
          <p:nvPr/>
        </p:nvSpPr>
        <p:spPr>
          <a:xfrm>
            <a:off x="914400" y="52578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7" name="TextBox 6"/>
          <p:cNvSpPr txBox="1"/>
          <p:nvPr/>
        </p:nvSpPr>
        <p:spPr>
          <a:xfrm>
            <a:off x="914400" y="4038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8" name="TextBox 7"/>
          <p:cNvSpPr txBox="1"/>
          <p:nvPr/>
        </p:nvSpPr>
        <p:spPr>
          <a:xfrm>
            <a:off x="914400" y="3149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9" name="TextBox 8"/>
          <p:cNvSpPr txBox="1"/>
          <p:nvPr/>
        </p:nvSpPr>
        <p:spPr>
          <a:xfrm>
            <a:off x="914400" y="16764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tptsshor"/>
          <p:cNvPicPr>
            <a:picLocks noChangeAspect="1" noChangeArrowheads="1"/>
          </p:cNvPicPr>
          <p:nvPr/>
        </p:nvPicPr>
        <p:blipFill>
          <a:blip r:embed="rId3"/>
          <a:srcRect t="3819" b="15991"/>
          <a:stretch>
            <a:fillRect/>
          </a:stretch>
        </p:blipFill>
        <p:spPr bwMode="auto">
          <a:xfrm>
            <a:off x="-76200" y="2628900"/>
            <a:ext cx="9296400" cy="1600200"/>
          </a:xfrm>
          <a:prstGeom prst="rect">
            <a:avLst/>
          </a:prstGeom>
          <a:noFill/>
          <a:ln w="9525">
            <a:noFill/>
            <a:miter lim="800000"/>
            <a:headEnd/>
            <a:tailEnd/>
          </a:ln>
        </p:spPr>
      </p:pic>
      <p:sp>
        <p:nvSpPr>
          <p:cNvPr id="50179" name="Text Box 3"/>
          <p:cNvSpPr txBox="1">
            <a:spLocks noChangeArrowheads="1"/>
          </p:cNvSpPr>
          <p:nvPr/>
        </p:nvSpPr>
        <p:spPr bwMode="auto">
          <a:xfrm>
            <a:off x="0" y="1676400"/>
            <a:ext cx="9144000" cy="57943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The First Transgression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Rapid Sea Floor Spreading</a:t>
            </a:r>
          </a:p>
        </p:txBody>
      </p:sp>
      <p:sp>
        <p:nvSpPr>
          <p:cNvPr id="25" name="Left Arrow 24"/>
          <p:cNvSpPr/>
          <p:nvPr/>
        </p:nvSpPr>
        <p:spPr>
          <a:xfrm rot="1559574">
            <a:off x="2478088" y="6286500"/>
            <a:ext cx="1504950" cy="28575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l="9167" t="13333" r="5000" b="5357"/>
          <a:stretch>
            <a:fillRect/>
          </a:stretch>
        </p:blipFill>
        <p:spPr bwMode="auto">
          <a:xfrm>
            <a:off x="0" y="-17463"/>
            <a:ext cx="9677400" cy="6875463"/>
          </a:xfrm>
          <a:prstGeom prst="rect">
            <a:avLst/>
          </a:prstGeom>
          <a:noFill/>
          <a:ln w="9525">
            <a:noFill/>
            <a:miter lim="800000"/>
            <a:headEnd/>
            <a:tailEnd/>
          </a:ln>
        </p:spPr>
      </p:pic>
      <p:sp>
        <p:nvSpPr>
          <p:cNvPr id="4" name="5-Point Star 3"/>
          <p:cNvSpPr/>
          <p:nvPr/>
        </p:nvSpPr>
        <p:spPr bwMode="auto">
          <a:xfrm>
            <a:off x="4330700" y="3810000"/>
            <a:ext cx="469900" cy="457200"/>
          </a:xfrm>
          <a:prstGeom prst="star5">
            <a:avLst>
              <a:gd name="adj" fmla="val 19098"/>
              <a:gd name="hf" fmla="val 105146"/>
              <a:gd name="vf" fmla="val 110557"/>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sz="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srcRect l="9167" t="13333" r="5000" b="5357"/>
          <a:stretch>
            <a:fillRect/>
          </a:stretch>
        </p:blipFill>
        <p:spPr bwMode="auto">
          <a:xfrm>
            <a:off x="0" y="-17463"/>
            <a:ext cx="9677400" cy="6875463"/>
          </a:xfrm>
          <a:prstGeom prst="rect">
            <a:avLst/>
          </a:prstGeom>
          <a:noFill/>
          <a:ln w="9525">
            <a:noFill/>
            <a:miter lim="800000"/>
            <a:headEnd/>
            <a:tailEnd/>
          </a:ln>
        </p:spPr>
      </p:pic>
      <p:sp>
        <p:nvSpPr>
          <p:cNvPr id="3" name="5-Point Star 2"/>
          <p:cNvSpPr/>
          <p:nvPr/>
        </p:nvSpPr>
        <p:spPr bwMode="auto">
          <a:xfrm>
            <a:off x="4330700" y="3810000"/>
            <a:ext cx="469900" cy="457200"/>
          </a:xfrm>
          <a:prstGeom prst="star5">
            <a:avLst>
              <a:gd name="adj" fmla="val 19098"/>
              <a:gd name="hf" fmla="val 105146"/>
              <a:gd name="vf" fmla="val 110557"/>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61444" name="Up Arrow 3"/>
          <p:cNvSpPr>
            <a:spLocks noChangeArrowheads="1"/>
          </p:cNvSpPr>
          <p:nvPr/>
        </p:nvSpPr>
        <p:spPr bwMode="auto">
          <a:xfrm>
            <a:off x="5410200" y="4114800"/>
            <a:ext cx="533400" cy="685800"/>
          </a:xfrm>
          <a:prstGeom prst="upArrow">
            <a:avLst>
              <a:gd name="adj1" fmla="val 50000"/>
              <a:gd name="adj2" fmla="val 50000"/>
            </a:avLst>
          </a:prstGeom>
          <a:solidFill>
            <a:srgbClr val="FFFF00"/>
          </a:solidFill>
          <a:ln w="38100" algn="ctr">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l="9167" t="13333" r="5000" b="5357"/>
          <a:stretch>
            <a:fillRect/>
          </a:stretch>
        </p:blipFill>
        <p:spPr bwMode="auto">
          <a:xfrm>
            <a:off x="0" y="-17463"/>
            <a:ext cx="9677400" cy="6875463"/>
          </a:xfrm>
          <a:prstGeom prst="rect">
            <a:avLst/>
          </a:prstGeom>
          <a:noFill/>
          <a:ln w="9525">
            <a:noFill/>
            <a:miter lim="800000"/>
            <a:headEnd/>
            <a:tailEnd/>
          </a:ln>
        </p:spPr>
      </p:pic>
      <p:sp>
        <p:nvSpPr>
          <p:cNvPr id="3" name="5-Point Star 2"/>
          <p:cNvSpPr/>
          <p:nvPr/>
        </p:nvSpPr>
        <p:spPr bwMode="auto">
          <a:xfrm>
            <a:off x="4330700" y="3810000"/>
            <a:ext cx="469900" cy="457200"/>
          </a:xfrm>
          <a:prstGeom prst="star5">
            <a:avLst>
              <a:gd name="adj" fmla="val 19098"/>
              <a:gd name="hf" fmla="val 105146"/>
              <a:gd name="vf" fmla="val 110557"/>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62468" name="Up Arrow 3"/>
          <p:cNvSpPr>
            <a:spLocks noChangeArrowheads="1"/>
          </p:cNvSpPr>
          <p:nvPr/>
        </p:nvSpPr>
        <p:spPr bwMode="auto">
          <a:xfrm rot="10800000">
            <a:off x="4267200" y="2895600"/>
            <a:ext cx="533400" cy="685800"/>
          </a:xfrm>
          <a:prstGeom prst="upArrow">
            <a:avLst>
              <a:gd name="adj1" fmla="val 50000"/>
              <a:gd name="adj2" fmla="val 50000"/>
            </a:avLst>
          </a:prstGeom>
          <a:solidFill>
            <a:srgbClr val="FFFF00"/>
          </a:solidFill>
          <a:ln w="38100" algn="ctr">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l="9167" t="13333" r="5000" b="5357"/>
          <a:stretch>
            <a:fillRect/>
          </a:stretch>
        </p:blipFill>
        <p:spPr bwMode="auto">
          <a:xfrm>
            <a:off x="0" y="-17463"/>
            <a:ext cx="9677400" cy="6875463"/>
          </a:xfrm>
          <a:prstGeom prst="rect">
            <a:avLst/>
          </a:prstGeom>
          <a:noFill/>
          <a:ln w="9525">
            <a:noFill/>
            <a:miter lim="800000"/>
            <a:headEnd/>
            <a:tailEnd/>
          </a:ln>
        </p:spPr>
      </p:pic>
      <p:sp>
        <p:nvSpPr>
          <p:cNvPr id="3" name="5-Point Star 2"/>
          <p:cNvSpPr/>
          <p:nvPr/>
        </p:nvSpPr>
        <p:spPr bwMode="auto">
          <a:xfrm>
            <a:off x="4330700" y="3810000"/>
            <a:ext cx="469900" cy="457200"/>
          </a:xfrm>
          <a:prstGeom prst="star5">
            <a:avLst>
              <a:gd name="adj" fmla="val 19098"/>
              <a:gd name="hf" fmla="val 105146"/>
              <a:gd name="vf" fmla="val 110557"/>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63492" name="Up Arrow 3"/>
          <p:cNvSpPr>
            <a:spLocks noChangeArrowheads="1"/>
          </p:cNvSpPr>
          <p:nvPr/>
        </p:nvSpPr>
        <p:spPr bwMode="auto">
          <a:xfrm rot="10800000">
            <a:off x="3657600" y="2133600"/>
            <a:ext cx="533400" cy="685800"/>
          </a:xfrm>
          <a:prstGeom prst="upArrow">
            <a:avLst>
              <a:gd name="adj1" fmla="val 50000"/>
              <a:gd name="adj2" fmla="val 50000"/>
            </a:avLst>
          </a:prstGeom>
          <a:solidFill>
            <a:srgbClr val="FFFF00"/>
          </a:solidFill>
          <a:ln w="38100" algn="ctr">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reatUnc3"/>
          <p:cNvPicPr>
            <a:picLocks noChangeAspect="1" noChangeArrowheads="1"/>
          </p:cNvPicPr>
          <p:nvPr/>
        </p:nvPicPr>
        <p:blipFill>
          <a:blip r:embed="rId3"/>
          <a:srcRect/>
          <a:stretch>
            <a:fillRect/>
          </a:stretch>
        </p:blipFill>
        <p:spPr bwMode="auto">
          <a:xfrm>
            <a:off x="0" y="0"/>
            <a:ext cx="9144000" cy="704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7"/>
          <p:cNvPicPr>
            <a:picLocks noChangeAspect="1" noChangeArrowheads="1"/>
          </p:cNvPicPr>
          <p:nvPr/>
        </p:nvPicPr>
        <p:blipFill>
          <a:blip r:embed="rId3"/>
          <a:srcRect/>
          <a:stretch>
            <a:fillRect/>
          </a:stretch>
        </p:blipFill>
        <p:spPr bwMode="auto">
          <a:xfrm>
            <a:off x="0" y="762000"/>
            <a:ext cx="9144000" cy="6096000"/>
          </a:xfrm>
          <a:prstGeom prst="rect">
            <a:avLst/>
          </a:prstGeom>
          <a:noFill/>
          <a:ln w="38100">
            <a:noFill/>
            <a:miter lim="800000"/>
            <a:headEnd/>
            <a:tailEnd/>
          </a:ln>
        </p:spPr>
      </p:pic>
      <p:sp>
        <p:nvSpPr>
          <p:cNvPr id="65539" name="Text Box 3"/>
          <p:cNvSpPr txBox="1">
            <a:spLocks noChangeArrowheads="1"/>
          </p:cNvSpPr>
          <p:nvPr/>
        </p:nvSpPr>
        <p:spPr bwMode="auto">
          <a:xfrm>
            <a:off x="0" y="106363"/>
            <a:ext cx="9144000" cy="579437"/>
          </a:xfrm>
          <a:prstGeom prst="rect">
            <a:avLst/>
          </a:prstGeom>
          <a:noFill/>
          <a:ln w="38100">
            <a:noFill/>
            <a:miter lim="800000"/>
            <a:headEnd/>
            <a:tailEnd/>
          </a:ln>
        </p:spPr>
        <p:txBody>
          <a:bodyPr>
            <a:spAutoFit/>
          </a:bodyPr>
          <a:lstStyle/>
          <a:p>
            <a:pPr>
              <a:spcBef>
                <a:spcPct val="50000"/>
              </a:spcBef>
            </a:pPr>
            <a:r>
              <a:rPr lang="en-US"/>
              <a:t>What kind of unconformity is it?</a:t>
            </a:r>
          </a:p>
        </p:txBody>
      </p:sp>
      <p:sp>
        <p:nvSpPr>
          <p:cNvPr id="65540" name="Text Box 4"/>
          <p:cNvSpPr txBox="1">
            <a:spLocks noChangeArrowheads="1"/>
          </p:cNvSpPr>
          <p:nvPr/>
        </p:nvSpPr>
        <p:spPr bwMode="auto">
          <a:xfrm>
            <a:off x="1524000" y="4224338"/>
            <a:ext cx="2971800" cy="579437"/>
          </a:xfrm>
          <a:prstGeom prst="rect">
            <a:avLst/>
          </a:prstGeom>
          <a:noFill/>
          <a:ln w="38100">
            <a:noFill/>
            <a:miter lim="800000"/>
            <a:headEnd/>
            <a:tailEnd/>
          </a:ln>
        </p:spPr>
        <p:txBody>
          <a:bodyPr>
            <a:spAutoFit/>
          </a:bodyPr>
          <a:lstStyle/>
          <a:p>
            <a:pPr algn="l">
              <a:spcBef>
                <a:spcPct val="50000"/>
              </a:spcBef>
            </a:pPr>
            <a:r>
              <a:rPr lang="en-US"/>
              <a:t>Vishnu schist</a:t>
            </a:r>
          </a:p>
        </p:txBody>
      </p:sp>
      <p:sp>
        <p:nvSpPr>
          <p:cNvPr id="53253" name="Text Box 5"/>
          <p:cNvSpPr txBox="1">
            <a:spLocks noChangeArrowheads="1"/>
          </p:cNvSpPr>
          <p:nvPr/>
        </p:nvSpPr>
        <p:spPr bwMode="auto">
          <a:xfrm>
            <a:off x="914400" y="3203575"/>
            <a:ext cx="4267200" cy="584200"/>
          </a:xfrm>
          <a:prstGeom prst="rect">
            <a:avLst/>
          </a:prstGeom>
          <a:noFill/>
          <a:ln w="38100">
            <a:noFill/>
            <a:miter lim="800000"/>
            <a:headEnd/>
            <a:tailEnd/>
          </a:ln>
        </p:spPr>
        <p:txBody>
          <a:bodyPr>
            <a:spAutoFit/>
          </a:bodyPr>
          <a:lstStyle/>
          <a:p>
            <a:pPr algn="l">
              <a:spcBef>
                <a:spcPct val="50000"/>
              </a:spcBef>
              <a:defRPr/>
            </a:pPr>
            <a:r>
              <a:rPr lang="en-US" dirty="0">
                <a:effectLst>
                  <a:outerShdw blurRad="38100" dist="38100" dir="2700000" algn="tl">
                    <a:srgbClr val="000000">
                      <a:alpha val="43137"/>
                    </a:srgbClr>
                  </a:outerShdw>
                </a:effectLst>
              </a:rPr>
              <a:t>Tapeats Sandstone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38914" name="Picture 2" descr="gc6"/>
          <p:cNvPicPr>
            <a:picLocks noChangeAspect="1" noChangeArrowheads="1"/>
          </p:cNvPicPr>
          <p:nvPr/>
        </p:nvPicPr>
        <p:blipFill>
          <a:blip r:embed="rId3"/>
          <a:srcRect l="2499" t="2661" r="7500" b="69670"/>
          <a:stretch>
            <a:fillRect/>
          </a:stretch>
        </p:blipFill>
        <p:spPr bwMode="auto">
          <a:xfrm>
            <a:off x="0" y="2438400"/>
            <a:ext cx="9144000" cy="2085975"/>
          </a:xfrm>
          <a:prstGeom prst="rect">
            <a:avLst/>
          </a:prstGeom>
          <a:noFill/>
          <a:ln w="9525">
            <a:noFill/>
            <a:miter lim="800000"/>
            <a:headEnd/>
            <a:tailEnd/>
          </a:ln>
        </p:spPr>
      </p:pic>
      <p:sp>
        <p:nvSpPr>
          <p:cNvPr id="3" name="TextBox 2"/>
          <p:cNvSpPr txBox="1"/>
          <p:nvPr/>
        </p:nvSpPr>
        <p:spPr>
          <a:xfrm>
            <a:off x="2514600" y="5334000"/>
            <a:ext cx="36576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Normal faults</a:t>
            </a:r>
          </a:p>
        </p:txBody>
      </p:sp>
      <p:sp>
        <p:nvSpPr>
          <p:cNvPr id="4" name="TextBox 3"/>
          <p:cNvSpPr txBox="1"/>
          <p:nvPr/>
        </p:nvSpPr>
        <p:spPr>
          <a:xfrm>
            <a:off x="1066800" y="1295400"/>
            <a:ext cx="70104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Block-faulted mountains</a:t>
            </a:r>
          </a:p>
        </p:txBody>
      </p:sp>
      <p:cxnSp>
        <p:nvCxnSpPr>
          <p:cNvPr id="6" name="Straight Arrow Connector 5"/>
          <p:cNvCxnSpPr>
            <a:stCxn id="3" idx="0"/>
          </p:cNvCxnSpPr>
          <p:nvPr/>
        </p:nvCxnSpPr>
        <p:spPr bwMode="auto">
          <a:xfrm rot="16200000" flipV="1">
            <a:off x="2565400" y="3556000"/>
            <a:ext cx="850900" cy="2705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8" name="Straight Arrow Connector 7"/>
          <p:cNvCxnSpPr>
            <a:stCxn id="3" idx="0"/>
          </p:cNvCxnSpPr>
          <p:nvPr/>
        </p:nvCxnSpPr>
        <p:spPr bwMode="auto">
          <a:xfrm rot="16200000" flipV="1">
            <a:off x="2832100" y="3822700"/>
            <a:ext cx="901700" cy="21209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11" name="Straight Arrow Connector 10"/>
          <p:cNvCxnSpPr>
            <a:stCxn id="3" idx="0"/>
          </p:cNvCxnSpPr>
          <p:nvPr/>
        </p:nvCxnSpPr>
        <p:spPr bwMode="auto">
          <a:xfrm rot="16200000" flipV="1">
            <a:off x="3238500" y="4229100"/>
            <a:ext cx="838200" cy="13716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13" name="Straight Arrow Connector 12"/>
          <p:cNvCxnSpPr>
            <a:stCxn id="3" idx="0"/>
          </p:cNvCxnSpPr>
          <p:nvPr/>
        </p:nvCxnSpPr>
        <p:spPr bwMode="auto">
          <a:xfrm rot="5400000" flipH="1" flipV="1">
            <a:off x="4889500" y="3937000"/>
            <a:ext cx="850900" cy="1943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0" y="762000"/>
            <a:ext cx="9144000" cy="6096000"/>
          </a:xfrm>
          <a:prstGeom prst="rect">
            <a:avLst/>
          </a:prstGeom>
          <a:noFill/>
          <a:ln w="38100">
            <a:noFill/>
            <a:miter lim="800000"/>
            <a:headEnd/>
            <a:tailEnd/>
          </a:ln>
        </p:spPr>
      </p:pic>
      <p:sp>
        <p:nvSpPr>
          <p:cNvPr id="66563" name="Text Box 3"/>
          <p:cNvSpPr txBox="1">
            <a:spLocks noChangeArrowheads="1"/>
          </p:cNvSpPr>
          <p:nvPr/>
        </p:nvSpPr>
        <p:spPr bwMode="auto">
          <a:xfrm>
            <a:off x="0" y="106363"/>
            <a:ext cx="9144000" cy="579437"/>
          </a:xfrm>
          <a:prstGeom prst="rect">
            <a:avLst/>
          </a:prstGeom>
          <a:noFill/>
          <a:ln w="38100">
            <a:noFill/>
            <a:miter lim="800000"/>
            <a:headEnd/>
            <a:tailEnd/>
          </a:ln>
        </p:spPr>
        <p:txBody>
          <a:bodyPr>
            <a:spAutoFit/>
          </a:bodyPr>
          <a:lstStyle/>
          <a:p>
            <a:pPr>
              <a:spcBef>
                <a:spcPct val="50000"/>
              </a:spcBef>
            </a:pPr>
            <a:r>
              <a:rPr lang="en-US"/>
              <a:t>What kind of unconformity is it?</a:t>
            </a:r>
          </a:p>
        </p:txBody>
      </p:sp>
      <p:sp>
        <p:nvSpPr>
          <p:cNvPr id="53253" name="Text Box 5"/>
          <p:cNvSpPr txBox="1">
            <a:spLocks noChangeArrowheads="1"/>
          </p:cNvSpPr>
          <p:nvPr/>
        </p:nvSpPr>
        <p:spPr bwMode="auto">
          <a:xfrm>
            <a:off x="838200" y="3759200"/>
            <a:ext cx="4267200" cy="584200"/>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Nonconformity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tptssand"/>
          <p:cNvPicPr>
            <a:picLocks noChangeAspect="1" noChangeArrowheads="1"/>
          </p:cNvPicPr>
          <p:nvPr/>
        </p:nvPicPr>
        <p:blipFill>
          <a:blip r:embed="rId3"/>
          <a:srcRect t="-9758" b="142"/>
          <a:stretch>
            <a:fillRect/>
          </a:stretch>
        </p:blipFill>
        <p:spPr bwMode="auto">
          <a:xfrm>
            <a:off x="0" y="-685800"/>
            <a:ext cx="9144000" cy="754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apeats_LC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6553200" y="5334000"/>
            <a:ext cx="2590800" cy="579438"/>
          </a:xfrm>
          <a:prstGeom prst="rect">
            <a:avLst/>
          </a:prstGeom>
          <a:noFill/>
          <a:ln w="38100">
            <a:noFill/>
            <a:miter lim="800000"/>
            <a:headEnd/>
            <a:tailEnd/>
          </a:ln>
        </p:spPr>
        <p:txBody>
          <a:bodyPr>
            <a:spAutoFit/>
          </a:bodyPr>
          <a:lstStyle/>
          <a:p>
            <a:pPr algn="l">
              <a:spcBef>
                <a:spcPct val="50000"/>
              </a:spcBef>
            </a:pPr>
            <a:r>
              <a:rPr lang="en-US"/>
              <a:t>Tidal lenses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3"/>
          <a:srcRect/>
          <a:stretch>
            <a:fillRect/>
          </a:stretch>
        </p:blipFill>
        <p:spPr bwMode="auto">
          <a:xfrm>
            <a:off x="0" y="11113"/>
            <a:ext cx="9144000" cy="6846887"/>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http://www.eriding.net/media/photos/environment/coast/040707_cbrown_mp_env_coast_sandy_beach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tapeats morning sun"/>
          <p:cNvPicPr>
            <a:picLocks noChangeAspect="1" noChangeArrowheads="1"/>
          </p:cNvPicPr>
          <p:nvPr/>
        </p:nvPicPr>
        <p:blipFill>
          <a:blip r:embed="rId3"/>
          <a:srcRect/>
          <a:stretch>
            <a:fillRect/>
          </a:stretch>
        </p:blipFill>
        <p:spPr bwMode="auto">
          <a:xfrm>
            <a:off x="-550863" y="0"/>
            <a:ext cx="10245726" cy="6858000"/>
          </a:xfrm>
          <a:prstGeom prst="rect">
            <a:avLst/>
          </a:prstGeom>
          <a:noFill/>
          <a:ln w="9525">
            <a:noFill/>
            <a:miter lim="800000"/>
            <a:headEnd/>
            <a:tailEnd/>
          </a:ln>
        </p:spPr>
      </p:pic>
      <p:sp>
        <p:nvSpPr>
          <p:cNvPr id="58371" name="Text Box 3"/>
          <p:cNvSpPr txBox="1">
            <a:spLocks noChangeArrowheads="1"/>
          </p:cNvSpPr>
          <p:nvPr/>
        </p:nvSpPr>
        <p:spPr bwMode="auto">
          <a:xfrm rot="21190881">
            <a:off x="-457200" y="4740275"/>
            <a:ext cx="5410200" cy="579438"/>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Tapeats Sandstone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GRAND CANYON #58 RFH"/>
          <p:cNvPicPr>
            <a:picLocks noChangeAspect="1" noChangeArrowheads="1"/>
          </p:cNvPicPr>
          <p:nvPr/>
        </p:nvPicPr>
        <p:blipFill>
          <a:blip r:embed="rId3"/>
          <a:srcRect/>
          <a:stretch>
            <a:fillRect/>
          </a:stretch>
        </p:blipFill>
        <p:spPr bwMode="auto">
          <a:xfrm>
            <a:off x="-574675" y="0"/>
            <a:ext cx="10293350" cy="6858000"/>
          </a:xfrm>
          <a:prstGeom prst="rect">
            <a:avLst/>
          </a:prstGeom>
          <a:noFill/>
          <a:ln w="9525">
            <a:noFill/>
            <a:miter lim="800000"/>
            <a:headEnd/>
            <a:tailEnd/>
          </a:ln>
        </p:spPr>
      </p:pic>
      <p:sp>
        <p:nvSpPr>
          <p:cNvPr id="59396" name="Text Box 6"/>
          <p:cNvSpPr txBox="1">
            <a:spLocks noChangeArrowheads="1"/>
          </p:cNvSpPr>
          <p:nvPr/>
        </p:nvSpPr>
        <p:spPr bwMode="auto">
          <a:xfrm>
            <a:off x="3276600" y="4114800"/>
            <a:ext cx="2590800" cy="584200"/>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Name?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bright angle"/>
          <p:cNvPicPr>
            <a:picLocks noChangeAspect="1" noChangeArrowheads="1"/>
          </p:cNvPicPr>
          <p:nvPr/>
        </p:nvPicPr>
        <p:blipFill>
          <a:blip r:embed="rId3"/>
          <a:srcRect/>
          <a:stretch>
            <a:fillRect/>
          </a:stretch>
        </p:blipFill>
        <p:spPr bwMode="auto">
          <a:xfrm>
            <a:off x="-571500" y="0"/>
            <a:ext cx="10287000" cy="6858000"/>
          </a:xfrm>
          <a:prstGeom prst="rect">
            <a:avLst/>
          </a:prstGeom>
          <a:noFill/>
          <a:ln w="9525">
            <a:noFill/>
            <a:miter lim="800000"/>
            <a:headEnd/>
            <a:tailEnd/>
          </a:ln>
        </p:spPr>
      </p:pic>
      <p:sp>
        <p:nvSpPr>
          <p:cNvPr id="4" name="Text Box 6"/>
          <p:cNvSpPr txBox="1">
            <a:spLocks noChangeArrowheads="1"/>
          </p:cNvSpPr>
          <p:nvPr/>
        </p:nvSpPr>
        <p:spPr bwMode="auto">
          <a:xfrm>
            <a:off x="3505200" y="4114800"/>
            <a:ext cx="2590800" cy="584200"/>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(hint)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GRAND CANYON #58 RFH"/>
          <p:cNvPicPr>
            <a:picLocks noChangeAspect="1" noChangeArrowheads="1"/>
          </p:cNvPicPr>
          <p:nvPr/>
        </p:nvPicPr>
        <p:blipFill>
          <a:blip r:embed="rId3"/>
          <a:srcRect/>
          <a:stretch>
            <a:fillRect/>
          </a:stretch>
        </p:blipFill>
        <p:spPr bwMode="auto">
          <a:xfrm>
            <a:off x="-574675" y="0"/>
            <a:ext cx="10293350" cy="6858000"/>
          </a:xfrm>
          <a:prstGeom prst="rect">
            <a:avLst/>
          </a:prstGeom>
          <a:noFill/>
          <a:ln w="9525">
            <a:noFill/>
            <a:miter lim="800000"/>
            <a:headEnd/>
            <a:tailEnd/>
          </a:ln>
        </p:spPr>
      </p:pic>
      <p:sp>
        <p:nvSpPr>
          <p:cNvPr id="4" name="Text Box 6"/>
          <p:cNvSpPr txBox="1">
            <a:spLocks noChangeArrowheads="1"/>
          </p:cNvSpPr>
          <p:nvPr/>
        </p:nvSpPr>
        <p:spPr bwMode="auto">
          <a:xfrm>
            <a:off x="3505200" y="4114800"/>
            <a:ext cx="2590800" cy="1077913"/>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Bright Angle Shale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right_Angel"/>
          <p:cNvPicPr>
            <a:picLocks noChangeAspect="1" noChangeArrowheads="1"/>
          </p:cNvPicPr>
          <p:nvPr/>
        </p:nvPicPr>
        <p:blipFill>
          <a:blip r:embed="rId3"/>
          <a:srcRect/>
          <a:stretch>
            <a:fillRect/>
          </a:stretch>
        </p:blipFill>
        <p:spPr bwMode="auto">
          <a:xfrm>
            <a:off x="1143000" y="0"/>
            <a:ext cx="4684713" cy="6858000"/>
          </a:xfrm>
          <a:prstGeom prst="rect">
            <a:avLst/>
          </a:prstGeom>
          <a:noFill/>
          <a:ln w="9525">
            <a:noFill/>
            <a:miter lim="800000"/>
            <a:headEnd/>
            <a:tailEnd/>
          </a:ln>
        </p:spPr>
      </p:pic>
      <p:sp>
        <p:nvSpPr>
          <p:cNvPr id="78851" name="Text Box 3"/>
          <p:cNvSpPr txBox="1">
            <a:spLocks noChangeArrowheads="1"/>
          </p:cNvSpPr>
          <p:nvPr/>
        </p:nvSpPr>
        <p:spPr bwMode="auto">
          <a:xfrm>
            <a:off x="6248400" y="2895600"/>
            <a:ext cx="2590800" cy="1066800"/>
          </a:xfrm>
          <a:prstGeom prst="rect">
            <a:avLst/>
          </a:prstGeom>
          <a:noFill/>
          <a:ln w="38100">
            <a:noFill/>
            <a:miter lim="800000"/>
            <a:headEnd/>
            <a:tailEnd/>
          </a:ln>
        </p:spPr>
        <p:txBody>
          <a:bodyPr>
            <a:spAutoFit/>
          </a:bodyPr>
          <a:lstStyle/>
          <a:p>
            <a:pPr>
              <a:spcBef>
                <a:spcPct val="50000"/>
              </a:spcBef>
            </a:pPr>
            <a:r>
              <a:rPr lang="en-US"/>
              <a:t>Typical exposures</a:t>
            </a:r>
          </a:p>
        </p:txBody>
      </p:sp>
      <p:sp>
        <p:nvSpPr>
          <p:cNvPr id="4" name="TextBox 3"/>
          <p:cNvSpPr txBox="1"/>
          <p:nvPr/>
        </p:nvSpPr>
        <p:spPr>
          <a:xfrm>
            <a:off x="1676400" y="4800600"/>
            <a:ext cx="2514600" cy="954107"/>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Bright Angel Shale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39938" name="Picture 2" descr="gc6"/>
          <p:cNvPicPr>
            <a:picLocks noChangeAspect="1" noChangeArrowheads="1"/>
          </p:cNvPicPr>
          <p:nvPr/>
        </p:nvPicPr>
        <p:blipFill>
          <a:blip r:embed="rId3"/>
          <a:srcRect l="2499" t="49451" r="3333" b="29207"/>
          <a:stretch>
            <a:fillRect/>
          </a:stretch>
        </p:blipFill>
        <p:spPr bwMode="auto">
          <a:xfrm>
            <a:off x="0" y="2895600"/>
            <a:ext cx="9063038" cy="1524000"/>
          </a:xfrm>
          <a:prstGeom prst="rect">
            <a:avLst/>
          </a:prstGeom>
          <a:noFill/>
          <a:ln w="9525">
            <a:noFill/>
            <a:miter lim="800000"/>
            <a:headEnd/>
            <a:tailEnd/>
          </a:ln>
        </p:spPr>
      </p:pic>
      <p:cxnSp>
        <p:nvCxnSpPr>
          <p:cNvPr id="4" name="Straight Arrow Connector 3"/>
          <p:cNvCxnSpPr/>
          <p:nvPr/>
        </p:nvCxnSpPr>
        <p:spPr bwMode="auto">
          <a:xfrm rot="16200000" flipH="1">
            <a:off x="5016500" y="1968500"/>
            <a:ext cx="1016000" cy="1905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9" name="Straight Arrow Connector 8"/>
          <p:cNvCxnSpPr/>
          <p:nvPr/>
        </p:nvCxnSpPr>
        <p:spPr bwMode="auto">
          <a:xfrm rot="5400000">
            <a:off x="3759200" y="2463800"/>
            <a:ext cx="863600" cy="762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12" name="Straight Arrow Connector 11"/>
          <p:cNvCxnSpPr/>
          <p:nvPr/>
        </p:nvCxnSpPr>
        <p:spPr bwMode="auto">
          <a:xfrm rot="5400000">
            <a:off x="3073400" y="1778000"/>
            <a:ext cx="863600" cy="21336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
        <p:nvSpPr>
          <p:cNvPr id="28" name="TextBox 27"/>
          <p:cNvSpPr txBox="1"/>
          <p:nvPr/>
        </p:nvSpPr>
        <p:spPr>
          <a:xfrm>
            <a:off x="0" y="1752600"/>
            <a:ext cx="9144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Grand Canyon Supergroup</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a:srcRect/>
          <a:stretch>
            <a:fillRect/>
          </a:stretch>
        </p:blipFill>
        <p:spPr bwMode="auto">
          <a:xfrm>
            <a:off x="0" y="342900"/>
            <a:ext cx="9180499" cy="6172200"/>
          </a:xfrm>
          <a:prstGeom prst="rect">
            <a:avLst/>
          </a:prstGeom>
          <a:noFill/>
          <a:ln w="38100" cap="flat" cmpd="sng">
            <a:noFill/>
            <a:prstDash val="solid"/>
            <a:miter lim="800000"/>
            <a:headEnd type="none" w="med" len="med"/>
            <a:tailEnd type="none" w="med" len="med"/>
          </a:ln>
          <a:effectLst/>
        </p:spPr>
      </p:pic>
      <p:sp>
        <p:nvSpPr>
          <p:cNvPr id="4" name="TextBox 3"/>
          <p:cNvSpPr txBox="1"/>
          <p:nvPr/>
        </p:nvSpPr>
        <p:spPr>
          <a:xfrm>
            <a:off x="0" y="609600"/>
            <a:ext cx="2514600"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Redwall</a:t>
            </a:r>
          </a:p>
        </p:txBody>
      </p:sp>
      <p:sp>
        <p:nvSpPr>
          <p:cNvPr id="5" name="TextBox 4"/>
          <p:cNvSpPr txBox="1"/>
          <p:nvPr/>
        </p:nvSpPr>
        <p:spPr>
          <a:xfrm>
            <a:off x="0" y="1610380"/>
            <a:ext cx="2514600" cy="523220"/>
          </a:xfrm>
          <a:prstGeom prst="rect">
            <a:avLst/>
          </a:prstGeom>
          <a:noFill/>
        </p:spPr>
        <p:txBody>
          <a:bodyPr wrap="square" rtlCol="0">
            <a:spAutoFit/>
          </a:bodyPr>
          <a:lstStyle/>
          <a:p>
            <a:r>
              <a:rPr lang="en-US" sz="2800" dirty="0" err="1" smtClean="0">
                <a:effectLst>
                  <a:outerShdw blurRad="38100" dist="38100" dir="2700000" algn="tl">
                    <a:srgbClr val="000000">
                      <a:alpha val="43137"/>
                    </a:srgbClr>
                  </a:outerShdw>
                </a:effectLst>
              </a:rPr>
              <a:t>Muav</a:t>
            </a:r>
            <a:endParaRPr lang="en-US" sz="2800" dirty="0" smtClean="0">
              <a:effectLst>
                <a:outerShdw blurRad="38100" dist="38100" dir="2700000" algn="tl">
                  <a:srgbClr val="000000">
                    <a:alpha val="43137"/>
                  </a:srgbClr>
                </a:outerShdw>
              </a:effectLst>
            </a:endParaRPr>
          </a:p>
        </p:txBody>
      </p:sp>
      <p:sp>
        <p:nvSpPr>
          <p:cNvPr id="6" name="TextBox 5"/>
          <p:cNvSpPr txBox="1"/>
          <p:nvPr/>
        </p:nvSpPr>
        <p:spPr>
          <a:xfrm>
            <a:off x="0" y="2667000"/>
            <a:ext cx="2514600"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Tapeats</a:t>
            </a:r>
          </a:p>
        </p:txBody>
      </p:sp>
      <p:sp>
        <p:nvSpPr>
          <p:cNvPr id="7" name="TextBox 6"/>
          <p:cNvSpPr txBox="1"/>
          <p:nvPr/>
        </p:nvSpPr>
        <p:spPr>
          <a:xfrm>
            <a:off x="0" y="2057400"/>
            <a:ext cx="2514600"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Bright Angel</a:t>
            </a:r>
          </a:p>
        </p:txBody>
      </p:sp>
      <p:sp>
        <p:nvSpPr>
          <p:cNvPr id="9" name="TextBox 8"/>
          <p:cNvSpPr txBox="1"/>
          <p:nvPr/>
        </p:nvSpPr>
        <p:spPr>
          <a:xfrm>
            <a:off x="4114800" y="1981200"/>
            <a:ext cx="3733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Tonto Platform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right_Angel3"/>
          <p:cNvPicPr>
            <a:picLocks noChangeAspect="1" noChangeArrowheads="1"/>
          </p:cNvPicPr>
          <p:nvPr/>
        </p:nvPicPr>
        <p:blipFill>
          <a:blip r:embed="rId3"/>
          <a:srcRect/>
          <a:stretch>
            <a:fillRect/>
          </a:stretch>
        </p:blipFill>
        <p:spPr bwMode="auto">
          <a:xfrm>
            <a:off x="0" y="676275"/>
            <a:ext cx="9144000" cy="6181725"/>
          </a:xfrm>
          <a:prstGeom prst="rect">
            <a:avLst/>
          </a:prstGeom>
          <a:noFill/>
          <a:ln w="9525">
            <a:noFill/>
            <a:miter lim="800000"/>
            <a:headEnd/>
            <a:tailEnd/>
          </a:ln>
        </p:spPr>
      </p:pic>
      <p:sp>
        <p:nvSpPr>
          <p:cNvPr id="77827" name="Text Box 3"/>
          <p:cNvSpPr txBox="1">
            <a:spLocks noChangeArrowheads="1"/>
          </p:cNvSpPr>
          <p:nvPr/>
        </p:nvSpPr>
        <p:spPr bwMode="auto">
          <a:xfrm>
            <a:off x="0" y="0"/>
            <a:ext cx="9144000" cy="579437"/>
          </a:xfrm>
          <a:prstGeom prst="rect">
            <a:avLst/>
          </a:prstGeom>
          <a:noFill/>
          <a:ln w="38100">
            <a:noFill/>
            <a:miter lim="800000"/>
            <a:headEnd/>
            <a:tailEnd/>
          </a:ln>
        </p:spPr>
        <p:txBody>
          <a:bodyPr>
            <a:spAutoFit/>
          </a:bodyPr>
          <a:lstStyle/>
          <a:p>
            <a:pPr>
              <a:spcBef>
                <a:spcPct val="50000"/>
              </a:spcBef>
            </a:pPr>
            <a:r>
              <a:rPr lang="en-US" dirty="0"/>
              <a:t>Good exposures where rapidly eroded.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rtange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muavlim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Muav"/>
          <p:cNvPicPr>
            <a:picLocks noChangeAspect="1" noChangeArrowheads="1"/>
          </p:cNvPicPr>
          <p:nvPr/>
        </p:nvPicPr>
        <p:blipFill>
          <a:blip r:embed="rId3"/>
          <a:srcRect/>
          <a:stretch>
            <a:fillRect/>
          </a:stretch>
        </p:blipFill>
        <p:spPr bwMode="auto">
          <a:xfrm>
            <a:off x="533400" y="0"/>
            <a:ext cx="4756150" cy="6858000"/>
          </a:xfrm>
          <a:prstGeom prst="rect">
            <a:avLst/>
          </a:prstGeom>
          <a:noFill/>
          <a:ln w="9525">
            <a:noFill/>
            <a:miter lim="800000"/>
            <a:headEnd/>
            <a:tailEnd/>
          </a:ln>
        </p:spPr>
      </p:pic>
      <p:sp>
        <p:nvSpPr>
          <p:cNvPr id="80899" name="Text Box 3"/>
          <p:cNvSpPr txBox="1">
            <a:spLocks noChangeArrowheads="1"/>
          </p:cNvSpPr>
          <p:nvPr/>
        </p:nvSpPr>
        <p:spPr bwMode="auto">
          <a:xfrm>
            <a:off x="5486400" y="2743200"/>
            <a:ext cx="3505200" cy="1066800"/>
          </a:xfrm>
          <a:prstGeom prst="rect">
            <a:avLst/>
          </a:prstGeom>
          <a:noFill/>
          <a:ln w="38100">
            <a:noFill/>
            <a:miter lim="800000"/>
            <a:headEnd/>
            <a:tailEnd/>
          </a:ln>
        </p:spPr>
        <p:txBody>
          <a:bodyPr>
            <a:spAutoFit/>
          </a:bodyPr>
          <a:lstStyle/>
          <a:p>
            <a:pPr>
              <a:spcBef>
                <a:spcPct val="50000"/>
              </a:spcBef>
            </a:pPr>
            <a:r>
              <a:rPr lang="en-US"/>
              <a:t>Muav Limestone on Kaibab Trail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0" y="2819400"/>
            <a:ext cx="3505200" cy="1066800"/>
          </a:xfrm>
          <a:prstGeom prst="rect">
            <a:avLst/>
          </a:prstGeom>
          <a:noFill/>
          <a:ln w="38100">
            <a:noFill/>
            <a:miter lim="800000"/>
            <a:headEnd/>
            <a:tailEnd/>
          </a:ln>
        </p:spPr>
        <p:txBody>
          <a:bodyPr>
            <a:spAutoFit/>
          </a:bodyPr>
          <a:lstStyle/>
          <a:p>
            <a:pPr>
              <a:spcBef>
                <a:spcPct val="50000"/>
              </a:spcBef>
            </a:pPr>
            <a:r>
              <a:rPr lang="en-US"/>
              <a:t>Muav Limestone at Royal Arch</a:t>
            </a:r>
          </a:p>
        </p:txBody>
      </p:sp>
      <p:pic>
        <p:nvPicPr>
          <p:cNvPr id="81924" name="Picture 4"/>
          <p:cNvPicPr>
            <a:picLocks noChangeAspect="1" noChangeArrowheads="1"/>
          </p:cNvPicPr>
          <p:nvPr/>
        </p:nvPicPr>
        <p:blipFill>
          <a:blip r:embed="rId3"/>
          <a:srcRect/>
          <a:stretch>
            <a:fillRect/>
          </a:stretch>
        </p:blipFill>
        <p:spPr bwMode="auto">
          <a:xfrm>
            <a:off x="3771900" y="0"/>
            <a:ext cx="5143500"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3"/>
          <a:srcRect/>
          <a:stretch>
            <a:fillRect/>
          </a:stretch>
        </p:blipFill>
        <p:spPr bwMode="auto">
          <a:xfrm>
            <a:off x="2000250" y="0"/>
            <a:ext cx="5143500"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srcRect/>
          <a:stretch>
            <a:fillRect/>
          </a:stretch>
        </p:blipFill>
        <p:spPr bwMode="auto">
          <a:xfrm>
            <a:off x="1143000" y="-990600"/>
            <a:ext cx="6629400" cy="88392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srcRect/>
          <a:stretch>
            <a:fillRect/>
          </a:stretch>
        </p:blipFill>
        <p:spPr bwMode="auto">
          <a:xfrm>
            <a:off x="304800" y="-2286000"/>
            <a:ext cx="8572500" cy="11430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srcRect/>
          <a:stretch>
            <a:fillRect/>
          </a:stretch>
        </p:blipFill>
        <p:spPr bwMode="auto">
          <a:xfrm>
            <a:off x="-1524000" y="-5410200"/>
            <a:ext cx="13258800" cy="176784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914400" y="2459038"/>
            <a:ext cx="7315200" cy="2185987"/>
          </a:xfrm>
          <a:prstGeom prst="rect">
            <a:avLst/>
          </a:prstGeom>
          <a:noFill/>
          <a:ln w="38100">
            <a:noFill/>
            <a:miter lim="800000"/>
            <a:headEnd/>
            <a:tailEnd/>
          </a:ln>
        </p:spPr>
        <p:txBody>
          <a:bodyPr>
            <a:spAutoFit/>
          </a:bodyPr>
          <a:lstStyle/>
          <a:p>
            <a:pPr>
              <a:spcBef>
                <a:spcPct val="50000"/>
              </a:spcBef>
            </a:pPr>
            <a:r>
              <a:rPr lang="en-US" sz="4000"/>
              <a:t>Act 3</a:t>
            </a:r>
          </a:p>
          <a:p>
            <a:pPr>
              <a:spcBef>
                <a:spcPct val="50000"/>
              </a:spcBef>
            </a:pPr>
            <a:r>
              <a:rPr lang="en-US"/>
              <a:t>“The DCM”</a:t>
            </a:r>
          </a:p>
          <a:p>
            <a:pPr>
              <a:spcBef>
                <a:spcPct val="50000"/>
              </a:spcBef>
            </a:pPr>
            <a:r>
              <a:rPr lang="en-US"/>
              <a:t>PALEOZOIC SEDIMENTATION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return to previous page"/>
          <p:cNvPicPr>
            <a:picLocks noChangeAspect="1" noChangeArrowheads="1"/>
          </p:cNvPicPr>
          <p:nvPr/>
        </p:nvPicPr>
        <p:blipFill>
          <a:blip r:embed="rId3"/>
          <a:srcRect/>
          <a:stretch>
            <a:fillRect/>
          </a:stretch>
        </p:blipFill>
        <p:spPr bwMode="auto">
          <a:xfrm>
            <a:off x="2352947" y="0"/>
            <a:ext cx="4438106"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41986" name="Picture 2" descr="gc7"/>
          <p:cNvPicPr>
            <a:picLocks noChangeAspect="1" noChangeArrowheads="1"/>
          </p:cNvPicPr>
          <p:nvPr/>
        </p:nvPicPr>
        <p:blipFill>
          <a:blip r:embed="rId3"/>
          <a:srcRect l="9074" t="6053" r="5000" b="51405"/>
          <a:stretch>
            <a:fillRect/>
          </a:stretch>
        </p:blipFill>
        <p:spPr bwMode="auto">
          <a:xfrm>
            <a:off x="0" y="1219200"/>
            <a:ext cx="9144000" cy="3641725"/>
          </a:xfrm>
          <a:prstGeom prst="rect">
            <a:avLst/>
          </a:prstGeom>
          <a:noFill/>
          <a:ln w="9525">
            <a:noFill/>
            <a:miter lim="800000"/>
            <a:headEnd/>
            <a:tailEnd/>
          </a:ln>
        </p:spPr>
      </p:pic>
      <p:sp>
        <p:nvSpPr>
          <p:cNvPr id="3" name="Text Box 3"/>
          <p:cNvSpPr txBox="1">
            <a:spLocks noChangeArrowheads="1"/>
          </p:cNvSpPr>
          <p:nvPr/>
        </p:nvSpPr>
        <p:spPr bwMode="auto">
          <a:xfrm>
            <a:off x="0" y="381000"/>
            <a:ext cx="9144000" cy="579438"/>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The Great Unconformity</a:t>
            </a:r>
          </a:p>
        </p:txBody>
      </p:sp>
      <p:sp>
        <p:nvSpPr>
          <p:cNvPr id="4" name="TextBox 3"/>
          <p:cNvSpPr txBox="1"/>
          <p:nvPr/>
        </p:nvSpPr>
        <p:spPr>
          <a:xfrm>
            <a:off x="3200400" y="2235200"/>
            <a:ext cx="2667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Paleozoic</a:t>
            </a:r>
          </a:p>
        </p:txBody>
      </p:sp>
      <p:sp>
        <p:nvSpPr>
          <p:cNvPr id="5" name="TextBox 4"/>
          <p:cNvSpPr txBox="1"/>
          <p:nvPr/>
        </p:nvSpPr>
        <p:spPr>
          <a:xfrm>
            <a:off x="3200400" y="3962400"/>
            <a:ext cx="2667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Proterozoic</a:t>
            </a:r>
          </a:p>
        </p:txBody>
      </p:sp>
      <p:sp>
        <p:nvSpPr>
          <p:cNvPr id="6" name="Freeform 5"/>
          <p:cNvSpPr/>
          <p:nvPr/>
        </p:nvSpPr>
        <p:spPr bwMode="auto">
          <a:xfrm>
            <a:off x="34925" y="3411538"/>
            <a:ext cx="9109075" cy="414337"/>
          </a:xfrm>
          <a:custGeom>
            <a:avLst/>
            <a:gdLst>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2873828 w 9108374"/>
              <a:gd name="connsiteY22" fmla="*/ 0 h 397469"/>
              <a:gd name="connsiteX23" fmla="*/ 3241963 w 9108374"/>
              <a:gd name="connsiteY23" fmla="*/ 23750 h 397469"/>
              <a:gd name="connsiteX24" fmla="*/ 3277589 w 9108374"/>
              <a:gd name="connsiteY24" fmla="*/ 35625 h 397469"/>
              <a:gd name="connsiteX25" fmla="*/ 3372592 w 9108374"/>
              <a:gd name="connsiteY25" fmla="*/ 47501 h 397469"/>
              <a:gd name="connsiteX26" fmla="*/ 3705101 w 9108374"/>
              <a:gd name="connsiteY26" fmla="*/ 59376 h 397469"/>
              <a:gd name="connsiteX27" fmla="*/ 4037610 w 9108374"/>
              <a:gd name="connsiteY27" fmla="*/ 95002 h 397469"/>
              <a:gd name="connsiteX28" fmla="*/ 4132613 w 9108374"/>
              <a:gd name="connsiteY28" fmla="*/ 106877 h 397469"/>
              <a:gd name="connsiteX29" fmla="*/ 4298867 w 9108374"/>
              <a:gd name="connsiteY29" fmla="*/ 118753 h 397469"/>
              <a:gd name="connsiteX30" fmla="*/ 4334493 w 9108374"/>
              <a:gd name="connsiteY30" fmla="*/ 130628 h 397469"/>
              <a:gd name="connsiteX31" fmla="*/ 4548249 w 9108374"/>
              <a:gd name="connsiteY31" fmla="*/ 142503 h 397469"/>
              <a:gd name="connsiteX32" fmla="*/ 4631376 w 9108374"/>
              <a:gd name="connsiteY32" fmla="*/ 154379 h 397469"/>
              <a:gd name="connsiteX33" fmla="*/ 4702628 w 9108374"/>
              <a:gd name="connsiteY33" fmla="*/ 178129 h 397469"/>
              <a:gd name="connsiteX34" fmla="*/ 4940135 w 9108374"/>
              <a:gd name="connsiteY34" fmla="*/ 190005 h 397469"/>
              <a:gd name="connsiteX35" fmla="*/ 4999511 w 9108374"/>
              <a:gd name="connsiteY35" fmla="*/ 201880 h 397469"/>
              <a:gd name="connsiteX36" fmla="*/ 5035137 w 9108374"/>
              <a:gd name="connsiteY36" fmla="*/ 213755 h 397469"/>
              <a:gd name="connsiteX37" fmla="*/ 5153891 w 9108374"/>
              <a:gd name="connsiteY37" fmla="*/ 249381 h 397469"/>
              <a:gd name="connsiteX38" fmla="*/ 5688280 w 9108374"/>
              <a:gd name="connsiteY38" fmla="*/ 237506 h 397469"/>
              <a:gd name="connsiteX39" fmla="*/ 5759532 w 9108374"/>
              <a:gd name="connsiteY39" fmla="*/ 213755 h 397469"/>
              <a:gd name="connsiteX40" fmla="*/ 6151418 w 9108374"/>
              <a:gd name="connsiteY40" fmla="*/ 201880 h 397469"/>
              <a:gd name="connsiteX41" fmla="*/ 6187044 w 9108374"/>
              <a:gd name="connsiteY41" fmla="*/ 178129 h 397469"/>
              <a:gd name="connsiteX42" fmla="*/ 6222670 w 9108374"/>
              <a:gd name="connsiteY42" fmla="*/ 166254 h 397469"/>
              <a:gd name="connsiteX43" fmla="*/ 6638306 w 9108374"/>
              <a:gd name="connsiteY43" fmla="*/ 178129 h 397469"/>
              <a:gd name="connsiteX44" fmla="*/ 6709558 w 9108374"/>
              <a:gd name="connsiteY44" fmla="*/ 201880 h 397469"/>
              <a:gd name="connsiteX45" fmla="*/ 6816436 w 9108374"/>
              <a:gd name="connsiteY45" fmla="*/ 225631 h 397469"/>
              <a:gd name="connsiteX46" fmla="*/ 7422078 w 9108374"/>
              <a:gd name="connsiteY46" fmla="*/ 213755 h 397469"/>
              <a:gd name="connsiteX47" fmla="*/ 7457704 w 9108374"/>
              <a:gd name="connsiteY47" fmla="*/ 201880 h 397469"/>
              <a:gd name="connsiteX48" fmla="*/ 7469579 w 9108374"/>
              <a:gd name="connsiteY48" fmla="*/ 261257 h 397469"/>
              <a:gd name="connsiteX49" fmla="*/ 7505205 w 9108374"/>
              <a:gd name="connsiteY49" fmla="*/ 273132 h 397469"/>
              <a:gd name="connsiteX50" fmla="*/ 7635833 w 9108374"/>
              <a:gd name="connsiteY50" fmla="*/ 296883 h 397469"/>
              <a:gd name="connsiteX51" fmla="*/ 8063345 w 9108374"/>
              <a:gd name="connsiteY51" fmla="*/ 285007 h 397469"/>
              <a:gd name="connsiteX52" fmla="*/ 8098971 w 9108374"/>
              <a:gd name="connsiteY52" fmla="*/ 261257 h 397469"/>
              <a:gd name="connsiteX53" fmla="*/ 8229600 w 9108374"/>
              <a:gd name="connsiteY53" fmla="*/ 273132 h 397469"/>
              <a:gd name="connsiteX54" fmla="*/ 8372104 w 9108374"/>
              <a:gd name="connsiteY54" fmla="*/ 308758 h 397469"/>
              <a:gd name="connsiteX55" fmla="*/ 8419605 w 9108374"/>
              <a:gd name="connsiteY55" fmla="*/ 332509 h 397469"/>
              <a:gd name="connsiteX56" fmla="*/ 8692737 w 9108374"/>
              <a:gd name="connsiteY56" fmla="*/ 344384 h 397469"/>
              <a:gd name="connsiteX57" fmla="*/ 8918368 w 9108374"/>
              <a:gd name="connsiteY57" fmla="*/ 356259 h 397469"/>
              <a:gd name="connsiteX58" fmla="*/ 8930244 w 9108374"/>
              <a:gd name="connsiteY58" fmla="*/ 320633 h 397469"/>
              <a:gd name="connsiteX59" fmla="*/ 8977745 w 9108374"/>
              <a:gd name="connsiteY59" fmla="*/ 308758 h 397469"/>
              <a:gd name="connsiteX60" fmla="*/ 9108374 w 9108374"/>
              <a:gd name="connsiteY60"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51418 w 9108374"/>
              <a:gd name="connsiteY39" fmla="*/ 201880 h 397469"/>
              <a:gd name="connsiteX40" fmla="*/ 6187044 w 9108374"/>
              <a:gd name="connsiteY40" fmla="*/ 178129 h 397469"/>
              <a:gd name="connsiteX41" fmla="*/ 6222670 w 9108374"/>
              <a:gd name="connsiteY41" fmla="*/ 166254 h 397469"/>
              <a:gd name="connsiteX42" fmla="*/ 6638306 w 9108374"/>
              <a:gd name="connsiteY42" fmla="*/ 178129 h 397469"/>
              <a:gd name="connsiteX43" fmla="*/ 6709558 w 9108374"/>
              <a:gd name="connsiteY43" fmla="*/ 201880 h 397469"/>
              <a:gd name="connsiteX44" fmla="*/ 6816436 w 9108374"/>
              <a:gd name="connsiteY44" fmla="*/ 225631 h 397469"/>
              <a:gd name="connsiteX45" fmla="*/ 7422078 w 9108374"/>
              <a:gd name="connsiteY45" fmla="*/ 213755 h 397469"/>
              <a:gd name="connsiteX46" fmla="*/ 7457704 w 9108374"/>
              <a:gd name="connsiteY46" fmla="*/ 201880 h 397469"/>
              <a:gd name="connsiteX47" fmla="*/ 7469579 w 9108374"/>
              <a:gd name="connsiteY47" fmla="*/ 261257 h 397469"/>
              <a:gd name="connsiteX48" fmla="*/ 7505205 w 9108374"/>
              <a:gd name="connsiteY48" fmla="*/ 273132 h 397469"/>
              <a:gd name="connsiteX49" fmla="*/ 7635833 w 9108374"/>
              <a:gd name="connsiteY49" fmla="*/ 296883 h 397469"/>
              <a:gd name="connsiteX50" fmla="*/ 8063345 w 9108374"/>
              <a:gd name="connsiteY50" fmla="*/ 285007 h 397469"/>
              <a:gd name="connsiteX51" fmla="*/ 8098971 w 9108374"/>
              <a:gd name="connsiteY51" fmla="*/ 261257 h 397469"/>
              <a:gd name="connsiteX52" fmla="*/ 8229600 w 9108374"/>
              <a:gd name="connsiteY52" fmla="*/ 273132 h 397469"/>
              <a:gd name="connsiteX53" fmla="*/ 8372104 w 9108374"/>
              <a:gd name="connsiteY53" fmla="*/ 308758 h 397469"/>
              <a:gd name="connsiteX54" fmla="*/ 8419605 w 9108374"/>
              <a:gd name="connsiteY54" fmla="*/ 332509 h 397469"/>
              <a:gd name="connsiteX55" fmla="*/ 8692737 w 9108374"/>
              <a:gd name="connsiteY55" fmla="*/ 344384 h 397469"/>
              <a:gd name="connsiteX56" fmla="*/ 8918368 w 9108374"/>
              <a:gd name="connsiteY56" fmla="*/ 356259 h 397469"/>
              <a:gd name="connsiteX57" fmla="*/ 8930244 w 9108374"/>
              <a:gd name="connsiteY57" fmla="*/ 320633 h 397469"/>
              <a:gd name="connsiteX58" fmla="*/ 8977745 w 9108374"/>
              <a:gd name="connsiteY58" fmla="*/ 308758 h 397469"/>
              <a:gd name="connsiteX59" fmla="*/ 9108374 w 9108374"/>
              <a:gd name="connsiteY59"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51418 w 9108374"/>
              <a:gd name="connsiteY39" fmla="*/ 201880 h 397469"/>
              <a:gd name="connsiteX40" fmla="*/ 6187044 w 9108374"/>
              <a:gd name="connsiteY40" fmla="*/ 178129 h 397469"/>
              <a:gd name="connsiteX41" fmla="*/ 6222670 w 9108374"/>
              <a:gd name="connsiteY41" fmla="*/ 166254 h 397469"/>
              <a:gd name="connsiteX42" fmla="*/ 6638306 w 9108374"/>
              <a:gd name="connsiteY42" fmla="*/ 178129 h 397469"/>
              <a:gd name="connsiteX43" fmla="*/ 6709558 w 9108374"/>
              <a:gd name="connsiteY43" fmla="*/ 201880 h 397469"/>
              <a:gd name="connsiteX44" fmla="*/ 6816436 w 9108374"/>
              <a:gd name="connsiteY44" fmla="*/ 225631 h 397469"/>
              <a:gd name="connsiteX45" fmla="*/ 7422078 w 9108374"/>
              <a:gd name="connsiteY45" fmla="*/ 213755 h 397469"/>
              <a:gd name="connsiteX46" fmla="*/ 7469579 w 9108374"/>
              <a:gd name="connsiteY46" fmla="*/ 261257 h 397469"/>
              <a:gd name="connsiteX47" fmla="*/ 7505205 w 9108374"/>
              <a:gd name="connsiteY47" fmla="*/ 273132 h 397469"/>
              <a:gd name="connsiteX48" fmla="*/ 7635833 w 9108374"/>
              <a:gd name="connsiteY48" fmla="*/ 296883 h 397469"/>
              <a:gd name="connsiteX49" fmla="*/ 8063345 w 9108374"/>
              <a:gd name="connsiteY49" fmla="*/ 285007 h 397469"/>
              <a:gd name="connsiteX50" fmla="*/ 8098971 w 9108374"/>
              <a:gd name="connsiteY50" fmla="*/ 261257 h 397469"/>
              <a:gd name="connsiteX51" fmla="*/ 8229600 w 9108374"/>
              <a:gd name="connsiteY51" fmla="*/ 273132 h 397469"/>
              <a:gd name="connsiteX52" fmla="*/ 8372104 w 9108374"/>
              <a:gd name="connsiteY52" fmla="*/ 308758 h 397469"/>
              <a:gd name="connsiteX53" fmla="*/ 8419605 w 9108374"/>
              <a:gd name="connsiteY53" fmla="*/ 332509 h 397469"/>
              <a:gd name="connsiteX54" fmla="*/ 8692737 w 9108374"/>
              <a:gd name="connsiteY54" fmla="*/ 344384 h 397469"/>
              <a:gd name="connsiteX55" fmla="*/ 8918368 w 9108374"/>
              <a:gd name="connsiteY55" fmla="*/ 356259 h 397469"/>
              <a:gd name="connsiteX56" fmla="*/ 8930244 w 9108374"/>
              <a:gd name="connsiteY56" fmla="*/ 320633 h 397469"/>
              <a:gd name="connsiteX57" fmla="*/ 8977745 w 9108374"/>
              <a:gd name="connsiteY57" fmla="*/ 308758 h 397469"/>
              <a:gd name="connsiteX58" fmla="*/ 9108374 w 9108374"/>
              <a:gd name="connsiteY58"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51418 w 9108374"/>
              <a:gd name="connsiteY39" fmla="*/ 201880 h 397469"/>
              <a:gd name="connsiteX40" fmla="*/ 6187044 w 9108374"/>
              <a:gd name="connsiteY40" fmla="*/ 178129 h 397469"/>
              <a:gd name="connsiteX41" fmla="*/ 6222670 w 9108374"/>
              <a:gd name="connsiteY41" fmla="*/ 166254 h 397469"/>
              <a:gd name="connsiteX42" fmla="*/ 6638306 w 9108374"/>
              <a:gd name="connsiteY42" fmla="*/ 178129 h 397469"/>
              <a:gd name="connsiteX43" fmla="*/ 6709558 w 9108374"/>
              <a:gd name="connsiteY43" fmla="*/ 201880 h 397469"/>
              <a:gd name="connsiteX44" fmla="*/ 6816436 w 9108374"/>
              <a:gd name="connsiteY44" fmla="*/ 225631 h 397469"/>
              <a:gd name="connsiteX45" fmla="*/ 7422078 w 9108374"/>
              <a:gd name="connsiteY45" fmla="*/ 213755 h 397469"/>
              <a:gd name="connsiteX46" fmla="*/ 7469579 w 9108374"/>
              <a:gd name="connsiteY46" fmla="*/ 261257 h 397469"/>
              <a:gd name="connsiteX47" fmla="*/ 7505205 w 9108374"/>
              <a:gd name="connsiteY47" fmla="*/ 273132 h 397469"/>
              <a:gd name="connsiteX48" fmla="*/ 7635833 w 9108374"/>
              <a:gd name="connsiteY48" fmla="*/ 296883 h 397469"/>
              <a:gd name="connsiteX49" fmla="*/ 8063345 w 9108374"/>
              <a:gd name="connsiteY49" fmla="*/ 285007 h 397469"/>
              <a:gd name="connsiteX50" fmla="*/ 8098971 w 9108374"/>
              <a:gd name="connsiteY50" fmla="*/ 261257 h 397469"/>
              <a:gd name="connsiteX51" fmla="*/ 8229600 w 9108374"/>
              <a:gd name="connsiteY51" fmla="*/ 273132 h 397469"/>
              <a:gd name="connsiteX52" fmla="*/ 8372104 w 9108374"/>
              <a:gd name="connsiteY52" fmla="*/ 308758 h 397469"/>
              <a:gd name="connsiteX53" fmla="*/ 8419605 w 9108374"/>
              <a:gd name="connsiteY53" fmla="*/ 332509 h 397469"/>
              <a:gd name="connsiteX54" fmla="*/ 8692737 w 9108374"/>
              <a:gd name="connsiteY54" fmla="*/ 344384 h 397469"/>
              <a:gd name="connsiteX55" fmla="*/ 8918368 w 9108374"/>
              <a:gd name="connsiteY55" fmla="*/ 356259 h 397469"/>
              <a:gd name="connsiteX56" fmla="*/ 8930244 w 9108374"/>
              <a:gd name="connsiteY56" fmla="*/ 320633 h 397469"/>
              <a:gd name="connsiteX57" fmla="*/ 8977745 w 9108374"/>
              <a:gd name="connsiteY57" fmla="*/ 308758 h 397469"/>
              <a:gd name="connsiteX58" fmla="*/ 9108374 w 9108374"/>
              <a:gd name="connsiteY58"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51418 w 9108374"/>
              <a:gd name="connsiteY39" fmla="*/ 201880 h 397469"/>
              <a:gd name="connsiteX40" fmla="*/ 6187044 w 9108374"/>
              <a:gd name="connsiteY40" fmla="*/ 178129 h 397469"/>
              <a:gd name="connsiteX41" fmla="*/ 6638306 w 9108374"/>
              <a:gd name="connsiteY41" fmla="*/ 178129 h 397469"/>
              <a:gd name="connsiteX42" fmla="*/ 6709558 w 9108374"/>
              <a:gd name="connsiteY42" fmla="*/ 201880 h 397469"/>
              <a:gd name="connsiteX43" fmla="*/ 6816436 w 9108374"/>
              <a:gd name="connsiteY43" fmla="*/ 225631 h 397469"/>
              <a:gd name="connsiteX44" fmla="*/ 7422078 w 9108374"/>
              <a:gd name="connsiteY44" fmla="*/ 213755 h 397469"/>
              <a:gd name="connsiteX45" fmla="*/ 7469579 w 9108374"/>
              <a:gd name="connsiteY45" fmla="*/ 261257 h 397469"/>
              <a:gd name="connsiteX46" fmla="*/ 7505205 w 9108374"/>
              <a:gd name="connsiteY46" fmla="*/ 273132 h 397469"/>
              <a:gd name="connsiteX47" fmla="*/ 7635833 w 9108374"/>
              <a:gd name="connsiteY47" fmla="*/ 296883 h 397469"/>
              <a:gd name="connsiteX48" fmla="*/ 8063345 w 9108374"/>
              <a:gd name="connsiteY48" fmla="*/ 285007 h 397469"/>
              <a:gd name="connsiteX49" fmla="*/ 8098971 w 9108374"/>
              <a:gd name="connsiteY49" fmla="*/ 261257 h 397469"/>
              <a:gd name="connsiteX50" fmla="*/ 8229600 w 9108374"/>
              <a:gd name="connsiteY50" fmla="*/ 273132 h 397469"/>
              <a:gd name="connsiteX51" fmla="*/ 8372104 w 9108374"/>
              <a:gd name="connsiteY51" fmla="*/ 308758 h 397469"/>
              <a:gd name="connsiteX52" fmla="*/ 8419605 w 9108374"/>
              <a:gd name="connsiteY52" fmla="*/ 332509 h 397469"/>
              <a:gd name="connsiteX53" fmla="*/ 8692737 w 9108374"/>
              <a:gd name="connsiteY53" fmla="*/ 344384 h 397469"/>
              <a:gd name="connsiteX54" fmla="*/ 8918368 w 9108374"/>
              <a:gd name="connsiteY54" fmla="*/ 356259 h 397469"/>
              <a:gd name="connsiteX55" fmla="*/ 8930244 w 9108374"/>
              <a:gd name="connsiteY55" fmla="*/ 320633 h 397469"/>
              <a:gd name="connsiteX56" fmla="*/ 8977745 w 9108374"/>
              <a:gd name="connsiteY56" fmla="*/ 308758 h 397469"/>
              <a:gd name="connsiteX57" fmla="*/ 9108374 w 9108374"/>
              <a:gd name="connsiteY57"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781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469579 w 9108374"/>
              <a:gd name="connsiteY44" fmla="*/ 261257 h 397469"/>
              <a:gd name="connsiteX45" fmla="*/ 7505205 w 9108374"/>
              <a:gd name="connsiteY45" fmla="*/ 273132 h 397469"/>
              <a:gd name="connsiteX46" fmla="*/ 7635833 w 9108374"/>
              <a:gd name="connsiteY46" fmla="*/ 296883 h 397469"/>
              <a:gd name="connsiteX47" fmla="*/ 8063345 w 9108374"/>
              <a:gd name="connsiteY47" fmla="*/ 285007 h 397469"/>
              <a:gd name="connsiteX48" fmla="*/ 8098971 w 9108374"/>
              <a:gd name="connsiteY48" fmla="*/ 261257 h 397469"/>
              <a:gd name="connsiteX49" fmla="*/ 8229600 w 9108374"/>
              <a:gd name="connsiteY49" fmla="*/ 273132 h 397469"/>
              <a:gd name="connsiteX50" fmla="*/ 8372104 w 9108374"/>
              <a:gd name="connsiteY50" fmla="*/ 308758 h 397469"/>
              <a:gd name="connsiteX51" fmla="*/ 8419605 w 9108374"/>
              <a:gd name="connsiteY51" fmla="*/ 332509 h 397469"/>
              <a:gd name="connsiteX52" fmla="*/ 8692737 w 9108374"/>
              <a:gd name="connsiteY52" fmla="*/ 344384 h 397469"/>
              <a:gd name="connsiteX53" fmla="*/ 8918368 w 9108374"/>
              <a:gd name="connsiteY53" fmla="*/ 356259 h 397469"/>
              <a:gd name="connsiteX54" fmla="*/ 8930244 w 9108374"/>
              <a:gd name="connsiteY54" fmla="*/ 320633 h 397469"/>
              <a:gd name="connsiteX55" fmla="*/ 8977745 w 9108374"/>
              <a:gd name="connsiteY55" fmla="*/ 308758 h 397469"/>
              <a:gd name="connsiteX56" fmla="*/ 9108374 w 9108374"/>
              <a:gd name="connsiteY56"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781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469579 w 9108374"/>
              <a:gd name="connsiteY44" fmla="*/ 261257 h 397469"/>
              <a:gd name="connsiteX45" fmla="*/ 7505205 w 9108374"/>
              <a:gd name="connsiteY45" fmla="*/ 273132 h 397469"/>
              <a:gd name="connsiteX46" fmla="*/ 7635833 w 9108374"/>
              <a:gd name="connsiteY46" fmla="*/ 296883 h 397469"/>
              <a:gd name="connsiteX47" fmla="*/ 8063345 w 9108374"/>
              <a:gd name="connsiteY47" fmla="*/ 285007 h 397469"/>
              <a:gd name="connsiteX48" fmla="*/ 8098971 w 9108374"/>
              <a:gd name="connsiteY48" fmla="*/ 261257 h 397469"/>
              <a:gd name="connsiteX49" fmla="*/ 8229600 w 9108374"/>
              <a:gd name="connsiteY49" fmla="*/ 273132 h 397469"/>
              <a:gd name="connsiteX50" fmla="*/ 8372104 w 9108374"/>
              <a:gd name="connsiteY50" fmla="*/ 308758 h 397469"/>
              <a:gd name="connsiteX51" fmla="*/ 8419605 w 9108374"/>
              <a:gd name="connsiteY51" fmla="*/ 332509 h 397469"/>
              <a:gd name="connsiteX52" fmla="*/ 8692737 w 9108374"/>
              <a:gd name="connsiteY52" fmla="*/ 344384 h 397469"/>
              <a:gd name="connsiteX53" fmla="*/ 8918368 w 9108374"/>
              <a:gd name="connsiteY53" fmla="*/ 356259 h 397469"/>
              <a:gd name="connsiteX54" fmla="*/ 8930244 w 9108374"/>
              <a:gd name="connsiteY54" fmla="*/ 320633 h 397469"/>
              <a:gd name="connsiteX55" fmla="*/ 8977745 w 9108374"/>
              <a:gd name="connsiteY55" fmla="*/ 308758 h 397469"/>
              <a:gd name="connsiteX56" fmla="*/ 9108374 w 9108374"/>
              <a:gd name="connsiteY56"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781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505205 w 9108374"/>
              <a:gd name="connsiteY44" fmla="*/ 273132 h 397469"/>
              <a:gd name="connsiteX45" fmla="*/ 7635833 w 9108374"/>
              <a:gd name="connsiteY45" fmla="*/ 296883 h 397469"/>
              <a:gd name="connsiteX46" fmla="*/ 8063345 w 9108374"/>
              <a:gd name="connsiteY46" fmla="*/ 285007 h 397469"/>
              <a:gd name="connsiteX47" fmla="*/ 8098971 w 9108374"/>
              <a:gd name="connsiteY47" fmla="*/ 261257 h 397469"/>
              <a:gd name="connsiteX48" fmla="*/ 8229600 w 9108374"/>
              <a:gd name="connsiteY48" fmla="*/ 273132 h 397469"/>
              <a:gd name="connsiteX49" fmla="*/ 8372104 w 9108374"/>
              <a:gd name="connsiteY49" fmla="*/ 308758 h 397469"/>
              <a:gd name="connsiteX50" fmla="*/ 8419605 w 9108374"/>
              <a:gd name="connsiteY50" fmla="*/ 332509 h 397469"/>
              <a:gd name="connsiteX51" fmla="*/ 8692737 w 9108374"/>
              <a:gd name="connsiteY51" fmla="*/ 344384 h 397469"/>
              <a:gd name="connsiteX52" fmla="*/ 8918368 w 9108374"/>
              <a:gd name="connsiteY52" fmla="*/ 356259 h 397469"/>
              <a:gd name="connsiteX53" fmla="*/ 8930244 w 9108374"/>
              <a:gd name="connsiteY53" fmla="*/ 320633 h 397469"/>
              <a:gd name="connsiteX54" fmla="*/ 8977745 w 9108374"/>
              <a:gd name="connsiteY54" fmla="*/ 308758 h 397469"/>
              <a:gd name="connsiteX55" fmla="*/ 9108374 w 9108374"/>
              <a:gd name="connsiteY55"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781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635833 w 9108374"/>
              <a:gd name="connsiteY44" fmla="*/ 296883 h 397469"/>
              <a:gd name="connsiteX45" fmla="*/ 8063345 w 9108374"/>
              <a:gd name="connsiteY45" fmla="*/ 285007 h 397469"/>
              <a:gd name="connsiteX46" fmla="*/ 8098971 w 9108374"/>
              <a:gd name="connsiteY46" fmla="*/ 261257 h 397469"/>
              <a:gd name="connsiteX47" fmla="*/ 8229600 w 9108374"/>
              <a:gd name="connsiteY47" fmla="*/ 273132 h 397469"/>
              <a:gd name="connsiteX48" fmla="*/ 8372104 w 9108374"/>
              <a:gd name="connsiteY48" fmla="*/ 308758 h 397469"/>
              <a:gd name="connsiteX49" fmla="*/ 8419605 w 9108374"/>
              <a:gd name="connsiteY49" fmla="*/ 332509 h 397469"/>
              <a:gd name="connsiteX50" fmla="*/ 8692737 w 9108374"/>
              <a:gd name="connsiteY50" fmla="*/ 344384 h 397469"/>
              <a:gd name="connsiteX51" fmla="*/ 8918368 w 9108374"/>
              <a:gd name="connsiteY51" fmla="*/ 356259 h 397469"/>
              <a:gd name="connsiteX52" fmla="*/ 8930244 w 9108374"/>
              <a:gd name="connsiteY52" fmla="*/ 320633 h 397469"/>
              <a:gd name="connsiteX53" fmla="*/ 8977745 w 9108374"/>
              <a:gd name="connsiteY53" fmla="*/ 308758 h 397469"/>
              <a:gd name="connsiteX54" fmla="*/ 9108374 w 9108374"/>
              <a:gd name="connsiteY54"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781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635833 w 9108374"/>
              <a:gd name="connsiteY44" fmla="*/ 296883 h 397469"/>
              <a:gd name="connsiteX45" fmla="*/ 8063345 w 9108374"/>
              <a:gd name="connsiteY45" fmla="*/ 285007 h 397469"/>
              <a:gd name="connsiteX46" fmla="*/ 8098971 w 9108374"/>
              <a:gd name="connsiteY46" fmla="*/ 261257 h 397469"/>
              <a:gd name="connsiteX47" fmla="*/ 8229600 w 9108374"/>
              <a:gd name="connsiteY47" fmla="*/ 273132 h 397469"/>
              <a:gd name="connsiteX48" fmla="*/ 8372104 w 9108374"/>
              <a:gd name="connsiteY48" fmla="*/ 308758 h 397469"/>
              <a:gd name="connsiteX49" fmla="*/ 8419605 w 9108374"/>
              <a:gd name="connsiteY49" fmla="*/ 332509 h 397469"/>
              <a:gd name="connsiteX50" fmla="*/ 8692737 w 9108374"/>
              <a:gd name="connsiteY50" fmla="*/ 344384 h 397469"/>
              <a:gd name="connsiteX51" fmla="*/ 8918368 w 9108374"/>
              <a:gd name="connsiteY51" fmla="*/ 356259 h 397469"/>
              <a:gd name="connsiteX52" fmla="*/ 8930244 w 9108374"/>
              <a:gd name="connsiteY52" fmla="*/ 320633 h 397469"/>
              <a:gd name="connsiteX53" fmla="*/ 8977745 w 9108374"/>
              <a:gd name="connsiteY53" fmla="*/ 308758 h 397469"/>
              <a:gd name="connsiteX54" fmla="*/ 9108374 w 9108374"/>
              <a:gd name="connsiteY54"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019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635833 w 9108374"/>
              <a:gd name="connsiteY44" fmla="*/ 296883 h 397469"/>
              <a:gd name="connsiteX45" fmla="*/ 8063345 w 9108374"/>
              <a:gd name="connsiteY45" fmla="*/ 285007 h 397469"/>
              <a:gd name="connsiteX46" fmla="*/ 8098971 w 9108374"/>
              <a:gd name="connsiteY46" fmla="*/ 261257 h 397469"/>
              <a:gd name="connsiteX47" fmla="*/ 8229600 w 9108374"/>
              <a:gd name="connsiteY47" fmla="*/ 273132 h 397469"/>
              <a:gd name="connsiteX48" fmla="*/ 8372104 w 9108374"/>
              <a:gd name="connsiteY48" fmla="*/ 308758 h 397469"/>
              <a:gd name="connsiteX49" fmla="*/ 8419605 w 9108374"/>
              <a:gd name="connsiteY49" fmla="*/ 332509 h 397469"/>
              <a:gd name="connsiteX50" fmla="*/ 8692737 w 9108374"/>
              <a:gd name="connsiteY50" fmla="*/ 344384 h 397469"/>
              <a:gd name="connsiteX51" fmla="*/ 8918368 w 9108374"/>
              <a:gd name="connsiteY51" fmla="*/ 356259 h 397469"/>
              <a:gd name="connsiteX52" fmla="*/ 8930244 w 9108374"/>
              <a:gd name="connsiteY52" fmla="*/ 320633 h 397469"/>
              <a:gd name="connsiteX53" fmla="*/ 8977745 w 9108374"/>
              <a:gd name="connsiteY53" fmla="*/ 308758 h 397469"/>
              <a:gd name="connsiteX54" fmla="*/ 9108374 w 9108374"/>
              <a:gd name="connsiteY54"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688280 w 9108374"/>
              <a:gd name="connsiteY37" fmla="*/ 237506 h 397469"/>
              <a:gd name="connsiteX38" fmla="*/ 5759532 w 9108374"/>
              <a:gd name="connsiteY38" fmla="*/ 213755 h 397469"/>
              <a:gd name="connsiteX39" fmla="*/ 6187044 w 9108374"/>
              <a:gd name="connsiteY39" fmla="*/ 101929 h 397469"/>
              <a:gd name="connsiteX40" fmla="*/ 6638306 w 9108374"/>
              <a:gd name="connsiteY40" fmla="*/ 178129 h 397469"/>
              <a:gd name="connsiteX41" fmla="*/ 6709558 w 9108374"/>
              <a:gd name="connsiteY41" fmla="*/ 201880 h 397469"/>
              <a:gd name="connsiteX42" fmla="*/ 6816436 w 9108374"/>
              <a:gd name="connsiteY42" fmla="*/ 225631 h 397469"/>
              <a:gd name="connsiteX43" fmla="*/ 7422078 w 9108374"/>
              <a:gd name="connsiteY43" fmla="*/ 213755 h 397469"/>
              <a:gd name="connsiteX44" fmla="*/ 7635833 w 9108374"/>
              <a:gd name="connsiteY44" fmla="*/ 296883 h 397469"/>
              <a:gd name="connsiteX45" fmla="*/ 8063345 w 9108374"/>
              <a:gd name="connsiteY45" fmla="*/ 285007 h 397469"/>
              <a:gd name="connsiteX46" fmla="*/ 8098971 w 9108374"/>
              <a:gd name="connsiteY46" fmla="*/ 261257 h 397469"/>
              <a:gd name="connsiteX47" fmla="*/ 8229600 w 9108374"/>
              <a:gd name="connsiteY47" fmla="*/ 273132 h 397469"/>
              <a:gd name="connsiteX48" fmla="*/ 8372104 w 9108374"/>
              <a:gd name="connsiteY48" fmla="*/ 308758 h 397469"/>
              <a:gd name="connsiteX49" fmla="*/ 8419605 w 9108374"/>
              <a:gd name="connsiteY49" fmla="*/ 332509 h 397469"/>
              <a:gd name="connsiteX50" fmla="*/ 8692737 w 9108374"/>
              <a:gd name="connsiteY50" fmla="*/ 344384 h 397469"/>
              <a:gd name="connsiteX51" fmla="*/ 8918368 w 9108374"/>
              <a:gd name="connsiteY51" fmla="*/ 356259 h 397469"/>
              <a:gd name="connsiteX52" fmla="*/ 8930244 w 9108374"/>
              <a:gd name="connsiteY52" fmla="*/ 320633 h 397469"/>
              <a:gd name="connsiteX53" fmla="*/ 8977745 w 9108374"/>
              <a:gd name="connsiteY53" fmla="*/ 308758 h 397469"/>
              <a:gd name="connsiteX54" fmla="*/ 9108374 w 9108374"/>
              <a:gd name="connsiteY54"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41963 w 9108374"/>
              <a:gd name="connsiteY22" fmla="*/ 23750 h 397469"/>
              <a:gd name="connsiteX23" fmla="*/ 3277589 w 9108374"/>
              <a:gd name="connsiteY23" fmla="*/ 35625 h 397469"/>
              <a:gd name="connsiteX24" fmla="*/ 3372592 w 9108374"/>
              <a:gd name="connsiteY24" fmla="*/ 47501 h 397469"/>
              <a:gd name="connsiteX25" fmla="*/ 3705101 w 9108374"/>
              <a:gd name="connsiteY25" fmla="*/ 59376 h 397469"/>
              <a:gd name="connsiteX26" fmla="*/ 4037610 w 9108374"/>
              <a:gd name="connsiteY26" fmla="*/ 95002 h 397469"/>
              <a:gd name="connsiteX27" fmla="*/ 4132613 w 9108374"/>
              <a:gd name="connsiteY27" fmla="*/ 106877 h 397469"/>
              <a:gd name="connsiteX28" fmla="*/ 4298867 w 9108374"/>
              <a:gd name="connsiteY28" fmla="*/ 118753 h 397469"/>
              <a:gd name="connsiteX29" fmla="*/ 4334493 w 9108374"/>
              <a:gd name="connsiteY29" fmla="*/ 130628 h 397469"/>
              <a:gd name="connsiteX30" fmla="*/ 4548249 w 9108374"/>
              <a:gd name="connsiteY30" fmla="*/ 142503 h 397469"/>
              <a:gd name="connsiteX31" fmla="*/ 4631376 w 9108374"/>
              <a:gd name="connsiteY31" fmla="*/ 154379 h 397469"/>
              <a:gd name="connsiteX32" fmla="*/ 4702628 w 9108374"/>
              <a:gd name="connsiteY32" fmla="*/ 178129 h 397469"/>
              <a:gd name="connsiteX33" fmla="*/ 4940135 w 9108374"/>
              <a:gd name="connsiteY33" fmla="*/ 190005 h 397469"/>
              <a:gd name="connsiteX34" fmla="*/ 4999511 w 9108374"/>
              <a:gd name="connsiteY34" fmla="*/ 201880 h 397469"/>
              <a:gd name="connsiteX35" fmla="*/ 5035137 w 9108374"/>
              <a:gd name="connsiteY35" fmla="*/ 213755 h 397469"/>
              <a:gd name="connsiteX36" fmla="*/ 5153891 w 9108374"/>
              <a:gd name="connsiteY36" fmla="*/ 249381 h 397469"/>
              <a:gd name="connsiteX37" fmla="*/ 5759532 w 9108374"/>
              <a:gd name="connsiteY37" fmla="*/ 213755 h 397469"/>
              <a:gd name="connsiteX38" fmla="*/ 6187044 w 9108374"/>
              <a:gd name="connsiteY38" fmla="*/ 101929 h 397469"/>
              <a:gd name="connsiteX39" fmla="*/ 6638306 w 9108374"/>
              <a:gd name="connsiteY39" fmla="*/ 178129 h 397469"/>
              <a:gd name="connsiteX40" fmla="*/ 6709558 w 9108374"/>
              <a:gd name="connsiteY40" fmla="*/ 201880 h 397469"/>
              <a:gd name="connsiteX41" fmla="*/ 6816436 w 9108374"/>
              <a:gd name="connsiteY41" fmla="*/ 225631 h 397469"/>
              <a:gd name="connsiteX42" fmla="*/ 7422078 w 9108374"/>
              <a:gd name="connsiteY42" fmla="*/ 213755 h 397469"/>
              <a:gd name="connsiteX43" fmla="*/ 7635833 w 9108374"/>
              <a:gd name="connsiteY43" fmla="*/ 296883 h 397469"/>
              <a:gd name="connsiteX44" fmla="*/ 8063345 w 9108374"/>
              <a:gd name="connsiteY44" fmla="*/ 285007 h 397469"/>
              <a:gd name="connsiteX45" fmla="*/ 8098971 w 9108374"/>
              <a:gd name="connsiteY45" fmla="*/ 261257 h 397469"/>
              <a:gd name="connsiteX46" fmla="*/ 8229600 w 9108374"/>
              <a:gd name="connsiteY46" fmla="*/ 273132 h 397469"/>
              <a:gd name="connsiteX47" fmla="*/ 8372104 w 9108374"/>
              <a:gd name="connsiteY47" fmla="*/ 308758 h 397469"/>
              <a:gd name="connsiteX48" fmla="*/ 8419605 w 9108374"/>
              <a:gd name="connsiteY48" fmla="*/ 332509 h 397469"/>
              <a:gd name="connsiteX49" fmla="*/ 8692737 w 9108374"/>
              <a:gd name="connsiteY49" fmla="*/ 344384 h 397469"/>
              <a:gd name="connsiteX50" fmla="*/ 8918368 w 9108374"/>
              <a:gd name="connsiteY50" fmla="*/ 356259 h 397469"/>
              <a:gd name="connsiteX51" fmla="*/ 8930244 w 9108374"/>
              <a:gd name="connsiteY51" fmla="*/ 320633 h 397469"/>
              <a:gd name="connsiteX52" fmla="*/ 8977745 w 9108374"/>
              <a:gd name="connsiteY52" fmla="*/ 308758 h 397469"/>
              <a:gd name="connsiteX53" fmla="*/ 9108374 w 9108374"/>
              <a:gd name="connsiteY53" fmla="*/ 308758 h 397469"/>
              <a:gd name="connsiteX0" fmla="*/ 0 w 9108374"/>
              <a:gd name="connsiteY0" fmla="*/ 154379 h 397469"/>
              <a:gd name="connsiteX1" fmla="*/ 95002 w 9108374"/>
              <a:gd name="connsiteY1" fmla="*/ 130628 h 397469"/>
              <a:gd name="connsiteX2" fmla="*/ 166254 w 9108374"/>
              <a:gd name="connsiteY2" fmla="*/ 95002 h 397469"/>
              <a:gd name="connsiteX3" fmla="*/ 273132 w 9108374"/>
              <a:gd name="connsiteY3" fmla="*/ 106877 h 397469"/>
              <a:gd name="connsiteX4" fmla="*/ 308758 w 9108374"/>
              <a:gd name="connsiteY4" fmla="*/ 130628 h 397469"/>
              <a:gd name="connsiteX5" fmla="*/ 356259 w 9108374"/>
              <a:gd name="connsiteY5" fmla="*/ 142503 h 397469"/>
              <a:gd name="connsiteX6" fmla="*/ 522514 w 9108374"/>
              <a:gd name="connsiteY6" fmla="*/ 130628 h 397469"/>
              <a:gd name="connsiteX7" fmla="*/ 736270 w 9108374"/>
              <a:gd name="connsiteY7" fmla="*/ 154379 h 397469"/>
              <a:gd name="connsiteX8" fmla="*/ 985652 w 9108374"/>
              <a:gd name="connsiteY8" fmla="*/ 166254 h 397469"/>
              <a:gd name="connsiteX9" fmla="*/ 1436914 w 9108374"/>
              <a:gd name="connsiteY9" fmla="*/ 142503 h 397469"/>
              <a:gd name="connsiteX10" fmla="*/ 1496291 w 9108374"/>
              <a:gd name="connsiteY10" fmla="*/ 130628 h 397469"/>
              <a:gd name="connsiteX11" fmla="*/ 1615044 w 9108374"/>
              <a:gd name="connsiteY11" fmla="*/ 118753 h 397469"/>
              <a:gd name="connsiteX12" fmla="*/ 1650670 w 9108374"/>
              <a:gd name="connsiteY12" fmla="*/ 106877 h 397469"/>
              <a:gd name="connsiteX13" fmla="*/ 1686296 w 9108374"/>
              <a:gd name="connsiteY13" fmla="*/ 83127 h 397469"/>
              <a:gd name="connsiteX14" fmla="*/ 1757548 w 9108374"/>
              <a:gd name="connsiteY14" fmla="*/ 59376 h 397469"/>
              <a:gd name="connsiteX15" fmla="*/ 1781298 w 9108374"/>
              <a:gd name="connsiteY15" fmla="*/ 23750 h 397469"/>
              <a:gd name="connsiteX16" fmla="*/ 1900052 w 9108374"/>
              <a:gd name="connsiteY16" fmla="*/ 11875 h 397469"/>
              <a:gd name="connsiteX17" fmla="*/ 1935678 w 9108374"/>
              <a:gd name="connsiteY17" fmla="*/ 0 h 397469"/>
              <a:gd name="connsiteX18" fmla="*/ 2327563 w 9108374"/>
              <a:gd name="connsiteY18" fmla="*/ 23750 h 397469"/>
              <a:gd name="connsiteX19" fmla="*/ 2363189 w 9108374"/>
              <a:gd name="connsiteY19" fmla="*/ 47501 h 397469"/>
              <a:gd name="connsiteX20" fmla="*/ 2695698 w 9108374"/>
              <a:gd name="connsiteY20" fmla="*/ 59376 h 397469"/>
              <a:gd name="connsiteX21" fmla="*/ 2861953 w 9108374"/>
              <a:gd name="connsiteY21" fmla="*/ 59376 h 397469"/>
              <a:gd name="connsiteX22" fmla="*/ 3277589 w 9108374"/>
              <a:gd name="connsiteY22" fmla="*/ 35625 h 397469"/>
              <a:gd name="connsiteX23" fmla="*/ 3372592 w 9108374"/>
              <a:gd name="connsiteY23" fmla="*/ 47501 h 397469"/>
              <a:gd name="connsiteX24" fmla="*/ 3705101 w 9108374"/>
              <a:gd name="connsiteY24" fmla="*/ 59376 h 397469"/>
              <a:gd name="connsiteX25" fmla="*/ 4037610 w 9108374"/>
              <a:gd name="connsiteY25" fmla="*/ 95002 h 397469"/>
              <a:gd name="connsiteX26" fmla="*/ 4132613 w 9108374"/>
              <a:gd name="connsiteY26" fmla="*/ 106877 h 397469"/>
              <a:gd name="connsiteX27" fmla="*/ 4298867 w 9108374"/>
              <a:gd name="connsiteY27" fmla="*/ 118753 h 397469"/>
              <a:gd name="connsiteX28" fmla="*/ 4334493 w 9108374"/>
              <a:gd name="connsiteY28" fmla="*/ 130628 h 397469"/>
              <a:gd name="connsiteX29" fmla="*/ 4548249 w 9108374"/>
              <a:gd name="connsiteY29" fmla="*/ 142503 h 397469"/>
              <a:gd name="connsiteX30" fmla="*/ 4631376 w 9108374"/>
              <a:gd name="connsiteY30" fmla="*/ 154379 h 397469"/>
              <a:gd name="connsiteX31" fmla="*/ 4702628 w 9108374"/>
              <a:gd name="connsiteY31" fmla="*/ 178129 h 397469"/>
              <a:gd name="connsiteX32" fmla="*/ 4940135 w 9108374"/>
              <a:gd name="connsiteY32" fmla="*/ 190005 h 397469"/>
              <a:gd name="connsiteX33" fmla="*/ 4999511 w 9108374"/>
              <a:gd name="connsiteY33" fmla="*/ 201880 h 397469"/>
              <a:gd name="connsiteX34" fmla="*/ 5035137 w 9108374"/>
              <a:gd name="connsiteY34" fmla="*/ 213755 h 397469"/>
              <a:gd name="connsiteX35" fmla="*/ 5153891 w 9108374"/>
              <a:gd name="connsiteY35" fmla="*/ 249381 h 397469"/>
              <a:gd name="connsiteX36" fmla="*/ 5759532 w 9108374"/>
              <a:gd name="connsiteY36" fmla="*/ 213755 h 397469"/>
              <a:gd name="connsiteX37" fmla="*/ 6187044 w 9108374"/>
              <a:gd name="connsiteY37" fmla="*/ 101929 h 397469"/>
              <a:gd name="connsiteX38" fmla="*/ 6638306 w 9108374"/>
              <a:gd name="connsiteY38" fmla="*/ 178129 h 397469"/>
              <a:gd name="connsiteX39" fmla="*/ 6709558 w 9108374"/>
              <a:gd name="connsiteY39" fmla="*/ 201880 h 397469"/>
              <a:gd name="connsiteX40" fmla="*/ 6816436 w 9108374"/>
              <a:gd name="connsiteY40" fmla="*/ 225631 h 397469"/>
              <a:gd name="connsiteX41" fmla="*/ 7422078 w 9108374"/>
              <a:gd name="connsiteY41" fmla="*/ 213755 h 397469"/>
              <a:gd name="connsiteX42" fmla="*/ 7635833 w 9108374"/>
              <a:gd name="connsiteY42" fmla="*/ 296883 h 397469"/>
              <a:gd name="connsiteX43" fmla="*/ 8063345 w 9108374"/>
              <a:gd name="connsiteY43" fmla="*/ 285007 h 397469"/>
              <a:gd name="connsiteX44" fmla="*/ 8098971 w 9108374"/>
              <a:gd name="connsiteY44" fmla="*/ 261257 h 397469"/>
              <a:gd name="connsiteX45" fmla="*/ 8229600 w 9108374"/>
              <a:gd name="connsiteY45" fmla="*/ 273132 h 397469"/>
              <a:gd name="connsiteX46" fmla="*/ 8372104 w 9108374"/>
              <a:gd name="connsiteY46" fmla="*/ 308758 h 397469"/>
              <a:gd name="connsiteX47" fmla="*/ 8419605 w 9108374"/>
              <a:gd name="connsiteY47" fmla="*/ 332509 h 397469"/>
              <a:gd name="connsiteX48" fmla="*/ 8692737 w 9108374"/>
              <a:gd name="connsiteY48" fmla="*/ 344384 h 397469"/>
              <a:gd name="connsiteX49" fmla="*/ 8918368 w 9108374"/>
              <a:gd name="connsiteY49" fmla="*/ 356259 h 397469"/>
              <a:gd name="connsiteX50" fmla="*/ 8930244 w 9108374"/>
              <a:gd name="connsiteY50" fmla="*/ 320633 h 397469"/>
              <a:gd name="connsiteX51" fmla="*/ 8977745 w 9108374"/>
              <a:gd name="connsiteY51" fmla="*/ 308758 h 397469"/>
              <a:gd name="connsiteX52" fmla="*/ 9108374 w 9108374"/>
              <a:gd name="connsiteY52" fmla="*/ 308758 h 397469"/>
              <a:gd name="connsiteX0" fmla="*/ 0 w 9108374"/>
              <a:gd name="connsiteY0" fmla="*/ 175161 h 418251"/>
              <a:gd name="connsiteX1" fmla="*/ 95002 w 9108374"/>
              <a:gd name="connsiteY1" fmla="*/ 151410 h 418251"/>
              <a:gd name="connsiteX2" fmla="*/ 166254 w 9108374"/>
              <a:gd name="connsiteY2" fmla="*/ 115784 h 418251"/>
              <a:gd name="connsiteX3" fmla="*/ 273132 w 9108374"/>
              <a:gd name="connsiteY3" fmla="*/ 127659 h 418251"/>
              <a:gd name="connsiteX4" fmla="*/ 308758 w 9108374"/>
              <a:gd name="connsiteY4" fmla="*/ 151410 h 418251"/>
              <a:gd name="connsiteX5" fmla="*/ 356259 w 9108374"/>
              <a:gd name="connsiteY5" fmla="*/ 163285 h 418251"/>
              <a:gd name="connsiteX6" fmla="*/ 522514 w 9108374"/>
              <a:gd name="connsiteY6" fmla="*/ 151410 h 418251"/>
              <a:gd name="connsiteX7" fmla="*/ 736270 w 9108374"/>
              <a:gd name="connsiteY7" fmla="*/ 175161 h 418251"/>
              <a:gd name="connsiteX8" fmla="*/ 985652 w 9108374"/>
              <a:gd name="connsiteY8" fmla="*/ 187036 h 418251"/>
              <a:gd name="connsiteX9" fmla="*/ 1436914 w 9108374"/>
              <a:gd name="connsiteY9" fmla="*/ 163285 h 418251"/>
              <a:gd name="connsiteX10" fmla="*/ 1496291 w 9108374"/>
              <a:gd name="connsiteY10" fmla="*/ 151410 h 418251"/>
              <a:gd name="connsiteX11" fmla="*/ 1615044 w 9108374"/>
              <a:gd name="connsiteY11" fmla="*/ 139535 h 418251"/>
              <a:gd name="connsiteX12" fmla="*/ 1650670 w 9108374"/>
              <a:gd name="connsiteY12" fmla="*/ 127659 h 418251"/>
              <a:gd name="connsiteX13" fmla="*/ 1686296 w 9108374"/>
              <a:gd name="connsiteY13" fmla="*/ 103909 h 418251"/>
              <a:gd name="connsiteX14" fmla="*/ 1757548 w 9108374"/>
              <a:gd name="connsiteY14" fmla="*/ 80158 h 418251"/>
              <a:gd name="connsiteX15" fmla="*/ 1781298 w 9108374"/>
              <a:gd name="connsiteY15" fmla="*/ 44532 h 418251"/>
              <a:gd name="connsiteX16" fmla="*/ 1900052 w 9108374"/>
              <a:gd name="connsiteY16" fmla="*/ 32657 h 418251"/>
              <a:gd name="connsiteX17" fmla="*/ 1935678 w 9108374"/>
              <a:gd name="connsiteY17" fmla="*/ 20782 h 418251"/>
              <a:gd name="connsiteX18" fmla="*/ 2327563 w 9108374"/>
              <a:gd name="connsiteY18" fmla="*/ 44532 h 418251"/>
              <a:gd name="connsiteX19" fmla="*/ 2363189 w 9108374"/>
              <a:gd name="connsiteY19" fmla="*/ 68283 h 418251"/>
              <a:gd name="connsiteX20" fmla="*/ 2695698 w 9108374"/>
              <a:gd name="connsiteY20" fmla="*/ 80158 h 418251"/>
              <a:gd name="connsiteX21" fmla="*/ 2938153 w 9108374"/>
              <a:gd name="connsiteY21" fmla="*/ 3958 h 418251"/>
              <a:gd name="connsiteX22" fmla="*/ 3277589 w 9108374"/>
              <a:gd name="connsiteY22" fmla="*/ 56407 h 418251"/>
              <a:gd name="connsiteX23" fmla="*/ 3372592 w 9108374"/>
              <a:gd name="connsiteY23" fmla="*/ 68283 h 418251"/>
              <a:gd name="connsiteX24" fmla="*/ 3705101 w 9108374"/>
              <a:gd name="connsiteY24" fmla="*/ 80158 h 418251"/>
              <a:gd name="connsiteX25" fmla="*/ 4037610 w 9108374"/>
              <a:gd name="connsiteY25" fmla="*/ 115784 h 418251"/>
              <a:gd name="connsiteX26" fmla="*/ 4132613 w 9108374"/>
              <a:gd name="connsiteY26" fmla="*/ 127659 h 418251"/>
              <a:gd name="connsiteX27" fmla="*/ 4298867 w 9108374"/>
              <a:gd name="connsiteY27" fmla="*/ 139535 h 418251"/>
              <a:gd name="connsiteX28" fmla="*/ 4334493 w 9108374"/>
              <a:gd name="connsiteY28" fmla="*/ 151410 h 418251"/>
              <a:gd name="connsiteX29" fmla="*/ 4548249 w 9108374"/>
              <a:gd name="connsiteY29" fmla="*/ 163285 h 418251"/>
              <a:gd name="connsiteX30" fmla="*/ 4631376 w 9108374"/>
              <a:gd name="connsiteY30" fmla="*/ 175161 h 418251"/>
              <a:gd name="connsiteX31" fmla="*/ 4702628 w 9108374"/>
              <a:gd name="connsiteY31" fmla="*/ 198911 h 418251"/>
              <a:gd name="connsiteX32" fmla="*/ 4940135 w 9108374"/>
              <a:gd name="connsiteY32" fmla="*/ 210787 h 418251"/>
              <a:gd name="connsiteX33" fmla="*/ 4999511 w 9108374"/>
              <a:gd name="connsiteY33" fmla="*/ 222662 h 418251"/>
              <a:gd name="connsiteX34" fmla="*/ 5035137 w 9108374"/>
              <a:gd name="connsiteY34" fmla="*/ 234537 h 418251"/>
              <a:gd name="connsiteX35" fmla="*/ 5153891 w 9108374"/>
              <a:gd name="connsiteY35" fmla="*/ 270163 h 418251"/>
              <a:gd name="connsiteX36" fmla="*/ 5759532 w 9108374"/>
              <a:gd name="connsiteY36" fmla="*/ 234537 h 418251"/>
              <a:gd name="connsiteX37" fmla="*/ 6187044 w 9108374"/>
              <a:gd name="connsiteY37" fmla="*/ 122711 h 418251"/>
              <a:gd name="connsiteX38" fmla="*/ 6638306 w 9108374"/>
              <a:gd name="connsiteY38" fmla="*/ 198911 h 418251"/>
              <a:gd name="connsiteX39" fmla="*/ 6709558 w 9108374"/>
              <a:gd name="connsiteY39" fmla="*/ 222662 h 418251"/>
              <a:gd name="connsiteX40" fmla="*/ 6816436 w 9108374"/>
              <a:gd name="connsiteY40" fmla="*/ 246413 h 418251"/>
              <a:gd name="connsiteX41" fmla="*/ 7422078 w 9108374"/>
              <a:gd name="connsiteY41" fmla="*/ 234537 h 418251"/>
              <a:gd name="connsiteX42" fmla="*/ 7635833 w 9108374"/>
              <a:gd name="connsiteY42" fmla="*/ 317665 h 418251"/>
              <a:gd name="connsiteX43" fmla="*/ 8063345 w 9108374"/>
              <a:gd name="connsiteY43" fmla="*/ 305789 h 418251"/>
              <a:gd name="connsiteX44" fmla="*/ 8098971 w 9108374"/>
              <a:gd name="connsiteY44" fmla="*/ 282039 h 418251"/>
              <a:gd name="connsiteX45" fmla="*/ 8229600 w 9108374"/>
              <a:gd name="connsiteY45" fmla="*/ 293914 h 418251"/>
              <a:gd name="connsiteX46" fmla="*/ 8372104 w 9108374"/>
              <a:gd name="connsiteY46" fmla="*/ 329540 h 418251"/>
              <a:gd name="connsiteX47" fmla="*/ 8419605 w 9108374"/>
              <a:gd name="connsiteY47" fmla="*/ 353291 h 418251"/>
              <a:gd name="connsiteX48" fmla="*/ 8692737 w 9108374"/>
              <a:gd name="connsiteY48" fmla="*/ 365166 h 418251"/>
              <a:gd name="connsiteX49" fmla="*/ 8918368 w 9108374"/>
              <a:gd name="connsiteY49" fmla="*/ 377041 h 418251"/>
              <a:gd name="connsiteX50" fmla="*/ 8930244 w 9108374"/>
              <a:gd name="connsiteY50" fmla="*/ 341415 h 418251"/>
              <a:gd name="connsiteX51" fmla="*/ 8977745 w 9108374"/>
              <a:gd name="connsiteY51" fmla="*/ 329540 h 418251"/>
              <a:gd name="connsiteX52" fmla="*/ 9108374 w 9108374"/>
              <a:gd name="connsiteY52" fmla="*/ 329540 h 418251"/>
              <a:gd name="connsiteX0" fmla="*/ 0 w 9108374"/>
              <a:gd name="connsiteY0" fmla="*/ 171203 h 414293"/>
              <a:gd name="connsiteX1" fmla="*/ 95002 w 9108374"/>
              <a:gd name="connsiteY1" fmla="*/ 147452 h 414293"/>
              <a:gd name="connsiteX2" fmla="*/ 166254 w 9108374"/>
              <a:gd name="connsiteY2" fmla="*/ 111826 h 414293"/>
              <a:gd name="connsiteX3" fmla="*/ 273132 w 9108374"/>
              <a:gd name="connsiteY3" fmla="*/ 123701 h 414293"/>
              <a:gd name="connsiteX4" fmla="*/ 308758 w 9108374"/>
              <a:gd name="connsiteY4" fmla="*/ 147452 h 414293"/>
              <a:gd name="connsiteX5" fmla="*/ 356259 w 9108374"/>
              <a:gd name="connsiteY5" fmla="*/ 159327 h 414293"/>
              <a:gd name="connsiteX6" fmla="*/ 522514 w 9108374"/>
              <a:gd name="connsiteY6" fmla="*/ 147452 h 414293"/>
              <a:gd name="connsiteX7" fmla="*/ 736270 w 9108374"/>
              <a:gd name="connsiteY7" fmla="*/ 171203 h 414293"/>
              <a:gd name="connsiteX8" fmla="*/ 985652 w 9108374"/>
              <a:gd name="connsiteY8" fmla="*/ 183078 h 414293"/>
              <a:gd name="connsiteX9" fmla="*/ 1436914 w 9108374"/>
              <a:gd name="connsiteY9" fmla="*/ 159327 h 414293"/>
              <a:gd name="connsiteX10" fmla="*/ 1496291 w 9108374"/>
              <a:gd name="connsiteY10" fmla="*/ 147452 h 414293"/>
              <a:gd name="connsiteX11" fmla="*/ 1615044 w 9108374"/>
              <a:gd name="connsiteY11" fmla="*/ 135577 h 414293"/>
              <a:gd name="connsiteX12" fmla="*/ 1650670 w 9108374"/>
              <a:gd name="connsiteY12" fmla="*/ 123701 h 414293"/>
              <a:gd name="connsiteX13" fmla="*/ 1686296 w 9108374"/>
              <a:gd name="connsiteY13" fmla="*/ 99951 h 414293"/>
              <a:gd name="connsiteX14" fmla="*/ 1757548 w 9108374"/>
              <a:gd name="connsiteY14" fmla="*/ 76200 h 414293"/>
              <a:gd name="connsiteX15" fmla="*/ 1781298 w 9108374"/>
              <a:gd name="connsiteY15" fmla="*/ 40574 h 414293"/>
              <a:gd name="connsiteX16" fmla="*/ 1900052 w 9108374"/>
              <a:gd name="connsiteY16" fmla="*/ 28699 h 414293"/>
              <a:gd name="connsiteX17" fmla="*/ 1935678 w 9108374"/>
              <a:gd name="connsiteY17" fmla="*/ 16824 h 414293"/>
              <a:gd name="connsiteX18" fmla="*/ 2327563 w 9108374"/>
              <a:gd name="connsiteY18" fmla="*/ 40574 h 414293"/>
              <a:gd name="connsiteX19" fmla="*/ 2363189 w 9108374"/>
              <a:gd name="connsiteY19" fmla="*/ 64325 h 414293"/>
              <a:gd name="connsiteX20" fmla="*/ 2695698 w 9108374"/>
              <a:gd name="connsiteY20" fmla="*/ 76200 h 414293"/>
              <a:gd name="connsiteX21" fmla="*/ 2938153 w 9108374"/>
              <a:gd name="connsiteY21" fmla="*/ 0 h 414293"/>
              <a:gd name="connsiteX22" fmla="*/ 3277589 w 9108374"/>
              <a:gd name="connsiteY22" fmla="*/ 52449 h 414293"/>
              <a:gd name="connsiteX23" fmla="*/ 3372592 w 9108374"/>
              <a:gd name="connsiteY23" fmla="*/ 64325 h 414293"/>
              <a:gd name="connsiteX24" fmla="*/ 3705101 w 9108374"/>
              <a:gd name="connsiteY24" fmla="*/ 76200 h 414293"/>
              <a:gd name="connsiteX25" fmla="*/ 4037610 w 9108374"/>
              <a:gd name="connsiteY25" fmla="*/ 111826 h 414293"/>
              <a:gd name="connsiteX26" fmla="*/ 4132613 w 9108374"/>
              <a:gd name="connsiteY26" fmla="*/ 123701 h 414293"/>
              <a:gd name="connsiteX27" fmla="*/ 4298867 w 9108374"/>
              <a:gd name="connsiteY27" fmla="*/ 135577 h 414293"/>
              <a:gd name="connsiteX28" fmla="*/ 4334493 w 9108374"/>
              <a:gd name="connsiteY28" fmla="*/ 147452 h 414293"/>
              <a:gd name="connsiteX29" fmla="*/ 4548249 w 9108374"/>
              <a:gd name="connsiteY29" fmla="*/ 159327 h 414293"/>
              <a:gd name="connsiteX30" fmla="*/ 4631376 w 9108374"/>
              <a:gd name="connsiteY30" fmla="*/ 171203 h 414293"/>
              <a:gd name="connsiteX31" fmla="*/ 4702628 w 9108374"/>
              <a:gd name="connsiteY31" fmla="*/ 194953 h 414293"/>
              <a:gd name="connsiteX32" fmla="*/ 4940135 w 9108374"/>
              <a:gd name="connsiteY32" fmla="*/ 206829 h 414293"/>
              <a:gd name="connsiteX33" fmla="*/ 4999511 w 9108374"/>
              <a:gd name="connsiteY33" fmla="*/ 218704 h 414293"/>
              <a:gd name="connsiteX34" fmla="*/ 5035137 w 9108374"/>
              <a:gd name="connsiteY34" fmla="*/ 230579 h 414293"/>
              <a:gd name="connsiteX35" fmla="*/ 5153891 w 9108374"/>
              <a:gd name="connsiteY35" fmla="*/ 266205 h 414293"/>
              <a:gd name="connsiteX36" fmla="*/ 5759532 w 9108374"/>
              <a:gd name="connsiteY36" fmla="*/ 230579 h 414293"/>
              <a:gd name="connsiteX37" fmla="*/ 6187044 w 9108374"/>
              <a:gd name="connsiteY37" fmla="*/ 118753 h 414293"/>
              <a:gd name="connsiteX38" fmla="*/ 6638306 w 9108374"/>
              <a:gd name="connsiteY38" fmla="*/ 194953 h 414293"/>
              <a:gd name="connsiteX39" fmla="*/ 6709558 w 9108374"/>
              <a:gd name="connsiteY39" fmla="*/ 218704 h 414293"/>
              <a:gd name="connsiteX40" fmla="*/ 6816436 w 9108374"/>
              <a:gd name="connsiteY40" fmla="*/ 242455 h 414293"/>
              <a:gd name="connsiteX41" fmla="*/ 7422078 w 9108374"/>
              <a:gd name="connsiteY41" fmla="*/ 230579 h 414293"/>
              <a:gd name="connsiteX42" fmla="*/ 7635833 w 9108374"/>
              <a:gd name="connsiteY42" fmla="*/ 313707 h 414293"/>
              <a:gd name="connsiteX43" fmla="*/ 8063345 w 9108374"/>
              <a:gd name="connsiteY43" fmla="*/ 301831 h 414293"/>
              <a:gd name="connsiteX44" fmla="*/ 8098971 w 9108374"/>
              <a:gd name="connsiteY44" fmla="*/ 278081 h 414293"/>
              <a:gd name="connsiteX45" fmla="*/ 8229600 w 9108374"/>
              <a:gd name="connsiteY45" fmla="*/ 289956 h 414293"/>
              <a:gd name="connsiteX46" fmla="*/ 8372104 w 9108374"/>
              <a:gd name="connsiteY46" fmla="*/ 325582 h 414293"/>
              <a:gd name="connsiteX47" fmla="*/ 8419605 w 9108374"/>
              <a:gd name="connsiteY47" fmla="*/ 349333 h 414293"/>
              <a:gd name="connsiteX48" fmla="*/ 8692737 w 9108374"/>
              <a:gd name="connsiteY48" fmla="*/ 361208 h 414293"/>
              <a:gd name="connsiteX49" fmla="*/ 8918368 w 9108374"/>
              <a:gd name="connsiteY49" fmla="*/ 373083 h 414293"/>
              <a:gd name="connsiteX50" fmla="*/ 8930244 w 9108374"/>
              <a:gd name="connsiteY50" fmla="*/ 337457 h 414293"/>
              <a:gd name="connsiteX51" fmla="*/ 8977745 w 9108374"/>
              <a:gd name="connsiteY51" fmla="*/ 325582 h 414293"/>
              <a:gd name="connsiteX52" fmla="*/ 9108374 w 9108374"/>
              <a:gd name="connsiteY52" fmla="*/ 325582 h 414293"/>
              <a:gd name="connsiteX0" fmla="*/ 0 w 9108374"/>
              <a:gd name="connsiteY0" fmla="*/ 171203 h 414293"/>
              <a:gd name="connsiteX1" fmla="*/ 95002 w 9108374"/>
              <a:gd name="connsiteY1" fmla="*/ 147452 h 414293"/>
              <a:gd name="connsiteX2" fmla="*/ 166254 w 9108374"/>
              <a:gd name="connsiteY2" fmla="*/ 111826 h 414293"/>
              <a:gd name="connsiteX3" fmla="*/ 273132 w 9108374"/>
              <a:gd name="connsiteY3" fmla="*/ 123701 h 414293"/>
              <a:gd name="connsiteX4" fmla="*/ 308758 w 9108374"/>
              <a:gd name="connsiteY4" fmla="*/ 147452 h 414293"/>
              <a:gd name="connsiteX5" fmla="*/ 356259 w 9108374"/>
              <a:gd name="connsiteY5" fmla="*/ 159327 h 414293"/>
              <a:gd name="connsiteX6" fmla="*/ 522514 w 9108374"/>
              <a:gd name="connsiteY6" fmla="*/ 147452 h 414293"/>
              <a:gd name="connsiteX7" fmla="*/ 736270 w 9108374"/>
              <a:gd name="connsiteY7" fmla="*/ 171203 h 414293"/>
              <a:gd name="connsiteX8" fmla="*/ 985652 w 9108374"/>
              <a:gd name="connsiteY8" fmla="*/ 183078 h 414293"/>
              <a:gd name="connsiteX9" fmla="*/ 1436914 w 9108374"/>
              <a:gd name="connsiteY9" fmla="*/ 159327 h 414293"/>
              <a:gd name="connsiteX10" fmla="*/ 1496291 w 9108374"/>
              <a:gd name="connsiteY10" fmla="*/ 147452 h 414293"/>
              <a:gd name="connsiteX11" fmla="*/ 1615044 w 9108374"/>
              <a:gd name="connsiteY11" fmla="*/ 135577 h 414293"/>
              <a:gd name="connsiteX12" fmla="*/ 1650670 w 9108374"/>
              <a:gd name="connsiteY12" fmla="*/ 123701 h 414293"/>
              <a:gd name="connsiteX13" fmla="*/ 1686296 w 9108374"/>
              <a:gd name="connsiteY13" fmla="*/ 99951 h 414293"/>
              <a:gd name="connsiteX14" fmla="*/ 1757548 w 9108374"/>
              <a:gd name="connsiteY14" fmla="*/ 76200 h 414293"/>
              <a:gd name="connsiteX15" fmla="*/ 1781298 w 9108374"/>
              <a:gd name="connsiteY15" fmla="*/ 40574 h 414293"/>
              <a:gd name="connsiteX16" fmla="*/ 1900052 w 9108374"/>
              <a:gd name="connsiteY16" fmla="*/ 28699 h 414293"/>
              <a:gd name="connsiteX17" fmla="*/ 1935678 w 9108374"/>
              <a:gd name="connsiteY17" fmla="*/ 16824 h 414293"/>
              <a:gd name="connsiteX18" fmla="*/ 2327563 w 9108374"/>
              <a:gd name="connsiteY18" fmla="*/ 40574 h 414293"/>
              <a:gd name="connsiteX19" fmla="*/ 2363189 w 9108374"/>
              <a:gd name="connsiteY19" fmla="*/ 64325 h 414293"/>
              <a:gd name="connsiteX20" fmla="*/ 2695698 w 9108374"/>
              <a:gd name="connsiteY20" fmla="*/ 76200 h 414293"/>
              <a:gd name="connsiteX21" fmla="*/ 2938153 w 9108374"/>
              <a:gd name="connsiteY21" fmla="*/ 0 h 414293"/>
              <a:gd name="connsiteX22" fmla="*/ 3277589 w 9108374"/>
              <a:gd name="connsiteY22" fmla="*/ 52449 h 414293"/>
              <a:gd name="connsiteX23" fmla="*/ 3372592 w 9108374"/>
              <a:gd name="connsiteY23" fmla="*/ 64325 h 414293"/>
              <a:gd name="connsiteX24" fmla="*/ 3705101 w 9108374"/>
              <a:gd name="connsiteY24" fmla="*/ 76200 h 414293"/>
              <a:gd name="connsiteX25" fmla="*/ 4037610 w 9108374"/>
              <a:gd name="connsiteY25" fmla="*/ 111826 h 414293"/>
              <a:gd name="connsiteX26" fmla="*/ 4132613 w 9108374"/>
              <a:gd name="connsiteY26" fmla="*/ 123701 h 414293"/>
              <a:gd name="connsiteX27" fmla="*/ 4298867 w 9108374"/>
              <a:gd name="connsiteY27" fmla="*/ 135577 h 414293"/>
              <a:gd name="connsiteX28" fmla="*/ 4334493 w 9108374"/>
              <a:gd name="connsiteY28" fmla="*/ 147452 h 414293"/>
              <a:gd name="connsiteX29" fmla="*/ 4548249 w 9108374"/>
              <a:gd name="connsiteY29" fmla="*/ 159327 h 414293"/>
              <a:gd name="connsiteX30" fmla="*/ 4631376 w 9108374"/>
              <a:gd name="connsiteY30" fmla="*/ 171203 h 414293"/>
              <a:gd name="connsiteX31" fmla="*/ 4702628 w 9108374"/>
              <a:gd name="connsiteY31" fmla="*/ 194953 h 414293"/>
              <a:gd name="connsiteX32" fmla="*/ 4940135 w 9108374"/>
              <a:gd name="connsiteY32" fmla="*/ 206829 h 414293"/>
              <a:gd name="connsiteX33" fmla="*/ 4999511 w 9108374"/>
              <a:gd name="connsiteY33" fmla="*/ 218704 h 414293"/>
              <a:gd name="connsiteX34" fmla="*/ 5035137 w 9108374"/>
              <a:gd name="connsiteY34" fmla="*/ 230579 h 414293"/>
              <a:gd name="connsiteX35" fmla="*/ 5153891 w 9108374"/>
              <a:gd name="connsiteY35" fmla="*/ 266205 h 414293"/>
              <a:gd name="connsiteX36" fmla="*/ 5759532 w 9108374"/>
              <a:gd name="connsiteY36" fmla="*/ 230579 h 414293"/>
              <a:gd name="connsiteX37" fmla="*/ 6187044 w 9108374"/>
              <a:gd name="connsiteY37" fmla="*/ 118753 h 414293"/>
              <a:gd name="connsiteX38" fmla="*/ 6638306 w 9108374"/>
              <a:gd name="connsiteY38" fmla="*/ 194953 h 414293"/>
              <a:gd name="connsiteX39" fmla="*/ 6709558 w 9108374"/>
              <a:gd name="connsiteY39" fmla="*/ 218704 h 414293"/>
              <a:gd name="connsiteX40" fmla="*/ 6816436 w 9108374"/>
              <a:gd name="connsiteY40" fmla="*/ 242455 h 414293"/>
              <a:gd name="connsiteX41" fmla="*/ 7422078 w 9108374"/>
              <a:gd name="connsiteY41" fmla="*/ 230579 h 414293"/>
              <a:gd name="connsiteX42" fmla="*/ 7635833 w 9108374"/>
              <a:gd name="connsiteY42" fmla="*/ 313707 h 414293"/>
              <a:gd name="connsiteX43" fmla="*/ 8063345 w 9108374"/>
              <a:gd name="connsiteY43" fmla="*/ 301831 h 414293"/>
              <a:gd name="connsiteX44" fmla="*/ 8098971 w 9108374"/>
              <a:gd name="connsiteY44" fmla="*/ 278081 h 414293"/>
              <a:gd name="connsiteX45" fmla="*/ 8229600 w 9108374"/>
              <a:gd name="connsiteY45" fmla="*/ 289956 h 414293"/>
              <a:gd name="connsiteX46" fmla="*/ 8372104 w 9108374"/>
              <a:gd name="connsiteY46" fmla="*/ 325582 h 414293"/>
              <a:gd name="connsiteX47" fmla="*/ 8419605 w 9108374"/>
              <a:gd name="connsiteY47" fmla="*/ 349333 h 414293"/>
              <a:gd name="connsiteX48" fmla="*/ 8692737 w 9108374"/>
              <a:gd name="connsiteY48" fmla="*/ 361208 h 414293"/>
              <a:gd name="connsiteX49" fmla="*/ 8918368 w 9108374"/>
              <a:gd name="connsiteY49" fmla="*/ 373083 h 414293"/>
              <a:gd name="connsiteX50" fmla="*/ 8930244 w 9108374"/>
              <a:gd name="connsiteY50" fmla="*/ 337457 h 414293"/>
              <a:gd name="connsiteX51" fmla="*/ 8977745 w 9108374"/>
              <a:gd name="connsiteY51" fmla="*/ 325582 h 414293"/>
              <a:gd name="connsiteX52" fmla="*/ 9108374 w 9108374"/>
              <a:gd name="connsiteY52" fmla="*/ 325582 h 414293"/>
              <a:gd name="connsiteX0" fmla="*/ 0 w 9108374"/>
              <a:gd name="connsiteY0" fmla="*/ 171203 h 414293"/>
              <a:gd name="connsiteX1" fmla="*/ 95002 w 9108374"/>
              <a:gd name="connsiteY1" fmla="*/ 147452 h 414293"/>
              <a:gd name="connsiteX2" fmla="*/ 166254 w 9108374"/>
              <a:gd name="connsiteY2" fmla="*/ 111826 h 414293"/>
              <a:gd name="connsiteX3" fmla="*/ 273132 w 9108374"/>
              <a:gd name="connsiteY3" fmla="*/ 123701 h 414293"/>
              <a:gd name="connsiteX4" fmla="*/ 308758 w 9108374"/>
              <a:gd name="connsiteY4" fmla="*/ 147452 h 414293"/>
              <a:gd name="connsiteX5" fmla="*/ 356259 w 9108374"/>
              <a:gd name="connsiteY5" fmla="*/ 159327 h 414293"/>
              <a:gd name="connsiteX6" fmla="*/ 522514 w 9108374"/>
              <a:gd name="connsiteY6" fmla="*/ 147452 h 414293"/>
              <a:gd name="connsiteX7" fmla="*/ 736270 w 9108374"/>
              <a:gd name="connsiteY7" fmla="*/ 171203 h 414293"/>
              <a:gd name="connsiteX8" fmla="*/ 985652 w 9108374"/>
              <a:gd name="connsiteY8" fmla="*/ 183078 h 414293"/>
              <a:gd name="connsiteX9" fmla="*/ 1436914 w 9108374"/>
              <a:gd name="connsiteY9" fmla="*/ 159327 h 414293"/>
              <a:gd name="connsiteX10" fmla="*/ 1496291 w 9108374"/>
              <a:gd name="connsiteY10" fmla="*/ 147452 h 414293"/>
              <a:gd name="connsiteX11" fmla="*/ 1615044 w 9108374"/>
              <a:gd name="connsiteY11" fmla="*/ 135577 h 414293"/>
              <a:gd name="connsiteX12" fmla="*/ 1650670 w 9108374"/>
              <a:gd name="connsiteY12" fmla="*/ 123701 h 414293"/>
              <a:gd name="connsiteX13" fmla="*/ 1757548 w 9108374"/>
              <a:gd name="connsiteY13" fmla="*/ 76200 h 414293"/>
              <a:gd name="connsiteX14" fmla="*/ 1781298 w 9108374"/>
              <a:gd name="connsiteY14" fmla="*/ 40574 h 414293"/>
              <a:gd name="connsiteX15" fmla="*/ 1900052 w 9108374"/>
              <a:gd name="connsiteY15" fmla="*/ 28699 h 414293"/>
              <a:gd name="connsiteX16" fmla="*/ 1935678 w 9108374"/>
              <a:gd name="connsiteY16" fmla="*/ 16824 h 414293"/>
              <a:gd name="connsiteX17" fmla="*/ 2327563 w 9108374"/>
              <a:gd name="connsiteY17" fmla="*/ 40574 h 414293"/>
              <a:gd name="connsiteX18" fmla="*/ 2363189 w 9108374"/>
              <a:gd name="connsiteY18" fmla="*/ 64325 h 414293"/>
              <a:gd name="connsiteX19" fmla="*/ 2695698 w 9108374"/>
              <a:gd name="connsiteY19" fmla="*/ 76200 h 414293"/>
              <a:gd name="connsiteX20" fmla="*/ 2938153 w 9108374"/>
              <a:gd name="connsiteY20" fmla="*/ 0 h 414293"/>
              <a:gd name="connsiteX21" fmla="*/ 3277589 w 9108374"/>
              <a:gd name="connsiteY21" fmla="*/ 52449 h 414293"/>
              <a:gd name="connsiteX22" fmla="*/ 3372592 w 9108374"/>
              <a:gd name="connsiteY22" fmla="*/ 64325 h 414293"/>
              <a:gd name="connsiteX23" fmla="*/ 3705101 w 9108374"/>
              <a:gd name="connsiteY23" fmla="*/ 76200 h 414293"/>
              <a:gd name="connsiteX24" fmla="*/ 4037610 w 9108374"/>
              <a:gd name="connsiteY24" fmla="*/ 111826 h 414293"/>
              <a:gd name="connsiteX25" fmla="*/ 4132613 w 9108374"/>
              <a:gd name="connsiteY25" fmla="*/ 123701 h 414293"/>
              <a:gd name="connsiteX26" fmla="*/ 4298867 w 9108374"/>
              <a:gd name="connsiteY26" fmla="*/ 135577 h 414293"/>
              <a:gd name="connsiteX27" fmla="*/ 4334493 w 9108374"/>
              <a:gd name="connsiteY27" fmla="*/ 147452 h 414293"/>
              <a:gd name="connsiteX28" fmla="*/ 4548249 w 9108374"/>
              <a:gd name="connsiteY28" fmla="*/ 159327 h 414293"/>
              <a:gd name="connsiteX29" fmla="*/ 4631376 w 9108374"/>
              <a:gd name="connsiteY29" fmla="*/ 171203 h 414293"/>
              <a:gd name="connsiteX30" fmla="*/ 4702628 w 9108374"/>
              <a:gd name="connsiteY30" fmla="*/ 194953 h 414293"/>
              <a:gd name="connsiteX31" fmla="*/ 4940135 w 9108374"/>
              <a:gd name="connsiteY31" fmla="*/ 206829 h 414293"/>
              <a:gd name="connsiteX32" fmla="*/ 4999511 w 9108374"/>
              <a:gd name="connsiteY32" fmla="*/ 218704 h 414293"/>
              <a:gd name="connsiteX33" fmla="*/ 5035137 w 9108374"/>
              <a:gd name="connsiteY33" fmla="*/ 230579 h 414293"/>
              <a:gd name="connsiteX34" fmla="*/ 5153891 w 9108374"/>
              <a:gd name="connsiteY34" fmla="*/ 266205 h 414293"/>
              <a:gd name="connsiteX35" fmla="*/ 5759532 w 9108374"/>
              <a:gd name="connsiteY35" fmla="*/ 230579 h 414293"/>
              <a:gd name="connsiteX36" fmla="*/ 6187044 w 9108374"/>
              <a:gd name="connsiteY36" fmla="*/ 118753 h 414293"/>
              <a:gd name="connsiteX37" fmla="*/ 6638306 w 9108374"/>
              <a:gd name="connsiteY37" fmla="*/ 194953 h 414293"/>
              <a:gd name="connsiteX38" fmla="*/ 6709558 w 9108374"/>
              <a:gd name="connsiteY38" fmla="*/ 218704 h 414293"/>
              <a:gd name="connsiteX39" fmla="*/ 6816436 w 9108374"/>
              <a:gd name="connsiteY39" fmla="*/ 242455 h 414293"/>
              <a:gd name="connsiteX40" fmla="*/ 7422078 w 9108374"/>
              <a:gd name="connsiteY40" fmla="*/ 230579 h 414293"/>
              <a:gd name="connsiteX41" fmla="*/ 7635833 w 9108374"/>
              <a:gd name="connsiteY41" fmla="*/ 313707 h 414293"/>
              <a:gd name="connsiteX42" fmla="*/ 8063345 w 9108374"/>
              <a:gd name="connsiteY42" fmla="*/ 301831 h 414293"/>
              <a:gd name="connsiteX43" fmla="*/ 8098971 w 9108374"/>
              <a:gd name="connsiteY43" fmla="*/ 278081 h 414293"/>
              <a:gd name="connsiteX44" fmla="*/ 8229600 w 9108374"/>
              <a:gd name="connsiteY44" fmla="*/ 289956 h 414293"/>
              <a:gd name="connsiteX45" fmla="*/ 8372104 w 9108374"/>
              <a:gd name="connsiteY45" fmla="*/ 325582 h 414293"/>
              <a:gd name="connsiteX46" fmla="*/ 8419605 w 9108374"/>
              <a:gd name="connsiteY46" fmla="*/ 349333 h 414293"/>
              <a:gd name="connsiteX47" fmla="*/ 8692737 w 9108374"/>
              <a:gd name="connsiteY47" fmla="*/ 361208 h 414293"/>
              <a:gd name="connsiteX48" fmla="*/ 8918368 w 9108374"/>
              <a:gd name="connsiteY48" fmla="*/ 373083 h 414293"/>
              <a:gd name="connsiteX49" fmla="*/ 8930244 w 9108374"/>
              <a:gd name="connsiteY49" fmla="*/ 337457 h 414293"/>
              <a:gd name="connsiteX50" fmla="*/ 8977745 w 9108374"/>
              <a:gd name="connsiteY50" fmla="*/ 325582 h 414293"/>
              <a:gd name="connsiteX51" fmla="*/ 9108374 w 9108374"/>
              <a:gd name="connsiteY51" fmla="*/ 325582 h 414293"/>
              <a:gd name="connsiteX0" fmla="*/ 0 w 9108374"/>
              <a:gd name="connsiteY0" fmla="*/ 171203 h 414293"/>
              <a:gd name="connsiteX1" fmla="*/ 95002 w 9108374"/>
              <a:gd name="connsiteY1" fmla="*/ 147452 h 414293"/>
              <a:gd name="connsiteX2" fmla="*/ 166254 w 9108374"/>
              <a:gd name="connsiteY2" fmla="*/ 111826 h 414293"/>
              <a:gd name="connsiteX3" fmla="*/ 273132 w 9108374"/>
              <a:gd name="connsiteY3" fmla="*/ 123701 h 414293"/>
              <a:gd name="connsiteX4" fmla="*/ 356259 w 9108374"/>
              <a:gd name="connsiteY4" fmla="*/ 159327 h 414293"/>
              <a:gd name="connsiteX5" fmla="*/ 522514 w 9108374"/>
              <a:gd name="connsiteY5" fmla="*/ 147452 h 414293"/>
              <a:gd name="connsiteX6" fmla="*/ 736270 w 9108374"/>
              <a:gd name="connsiteY6" fmla="*/ 171203 h 414293"/>
              <a:gd name="connsiteX7" fmla="*/ 985652 w 9108374"/>
              <a:gd name="connsiteY7" fmla="*/ 183078 h 414293"/>
              <a:gd name="connsiteX8" fmla="*/ 1436914 w 9108374"/>
              <a:gd name="connsiteY8" fmla="*/ 159327 h 414293"/>
              <a:gd name="connsiteX9" fmla="*/ 1496291 w 9108374"/>
              <a:gd name="connsiteY9" fmla="*/ 147452 h 414293"/>
              <a:gd name="connsiteX10" fmla="*/ 1615044 w 9108374"/>
              <a:gd name="connsiteY10" fmla="*/ 135577 h 414293"/>
              <a:gd name="connsiteX11" fmla="*/ 1650670 w 9108374"/>
              <a:gd name="connsiteY11" fmla="*/ 123701 h 414293"/>
              <a:gd name="connsiteX12" fmla="*/ 1757548 w 9108374"/>
              <a:gd name="connsiteY12" fmla="*/ 76200 h 414293"/>
              <a:gd name="connsiteX13" fmla="*/ 1781298 w 9108374"/>
              <a:gd name="connsiteY13" fmla="*/ 40574 h 414293"/>
              <a:gd name="connsiteX14" fmla="*/ 1900052 w 9108374"/>
              <a:gd name="connsiteY14" fmla="*/ 28699 h 414293"/>
              <a:gd name="connsiteX15" fmla="*/ 1935678 w 9108374"/>
              <a:gd name="connsiteY15" fmla="*/ 16824 h 414293"/>
              <a:gd name="connsiteX16" fmla="*/ 2327563 w 9108374"/>
              <a:gd name="connsiteY16" fmla="*/ 40574 h 414293"/>
              <a:gd name="connsiteX17" fmla="*/ 2363189 w 9108374"/>
              <a:gd name="connsiteY17" fmla="*/ 64325 h 414293"/>
              <a:gd name="connsiteX18" fmla="*/ 2695698 w 9108374"/>
              <a:gd name="connsiteY18" fmla="*/ 76200 h 414293"/>
              <a:gd name="connsiteX19" fmla="*/ 2938153 w 9108374"/>
              <a:gd name="connsiteY19" fmla="*/ 0 h 414293"/>
              <a:gd name="connsiteX20" fmla="*/ 3277589 w 9108374"/>
              <a:gd name="connsiteY20" fmla="*/ 52449 h 414293"/>
              <a:gd name="connsiteX21" fmla="*/ 3372592 w 9108374"/>
              <a:gd name="connsiteY21" fmla="*/ 64325 h 414293"/>
              <a:gd name="connsiteX22" fmla="*/ 3705101 w 9108374"/>
              <a:gd name="connsiteY22" fmla="*/ 76200 h 414293"/>
              <a:gd name="connsiteX23" fmla="*/ 4037610 w 9108374"/>
              <a:gd name="connsiteY23" fmla="*/ 111826 h 414293"/>
              <a:gd name="connsiteX24" fmla="*/ 4132613 w 9108374"/>
              <a:gd name="connsiteY24" fmla="*/ 123701 h 414293"/>
              <a:gd name="connsiteX25" fmla="*/ 4298867 w 9108374"/>
              <a:gd name="connsiteY25" fmla="*/ 135577 h 414293"/>
              <a:gd name="connsiteX26" fmla="*/ 4334493 w 9108374"/>
              <a:gd name="connsiteY26" fmla="*/ 147452 h 414293"/>
              <a:gd name="connsiteX27" fmla="*/ 4548249 w 9108374"/>
              <a:gd name="connsiteY27" fmla="*/ 159327 h 414293"/>
              <a:gd name="connsiteX28" fmla="*/ 4631376 w 9108374"/>
              <a:gd name="connsiteY28" fmla="*/ 171203 h 414293"/>
              <a:gd name="connsiteX29" fmla="*/ 4702628 w 9108374"/>
              <a:gd name="connsiteY29" fmla="*/ 194953 h 414293"/>
              <a:gd name="connsiteX30" fmla="*/ 4940135 w 9108374"/>
              <a:gd name="connsiteY30" fmla="*/ 206829 h 414293"/>
              <a:gd name="connsiteX31" fmla="*/ 4999511 w 9108374"/>
              <a:gd name="connsiteY31" fmla="*/ 218704 h 414293"/>
              <a:gd name="connsiteX32" fmla="*/ 5035137 w 9108374"/>
              <a:gd name="connsiteY32" fmla="*/ 230579 h 414293"/>
              <a:gd name="connsiteX33" fmla="*/ 5153891 w 9108374"/>
              <a:gd name="connsiteY33" fmla="*/ 266205 h 414293"/>
              <a:gd name="connsiteX34" fmla="*/ 5759532 w 9108374"/>
              <a:gd name="connsiteY34" fmla="*/ 230579 h 414293"/>
              <a:gd name="connsiteX35" fmla="*/ 6187044 w 9108374"/>
              <a:gd name="connsiteY35" fmla="*/ 118753 h 414293"/>
              <a:gd name="connsiteX36" fmla="*/ 6638306 w 9108374"/>
              <a:gd name="connsiteY36" fmla="*/ 194953 h 414293"/>
              <a:gd name="connsiteX37" fmla="*/ 6709558 w 9108374"/>
              <a:gd name="connsiteY37" fmla="*/ 218704 h 414293"/>
              <a:gd name="connsiteX38" fmla="*/ 6816436 w 9108374"/>
              <a:gd name="connsiteY38" fmla="*/ 242455 h 414293"/>
              <a:gd name="connsiteX39" fmla="*/ 7422078 w 9108374"/>
              <a:gd name="connsiteY39" fmla="*/ 230579 h 414293"/>
              <a:gd name="connsiteX40" fmla="*/ 7635833 w 9108374"/>
              <a:gd name="connsiteY40" fmla="*/ 313707 h 414293"/>
              <a:gd name="connsiteX41" fmla="*/ 8063345 w 9108374"/>
              <a:gd name="connsiteY41" fmla="*/ 301831 h 414293"/>
              <a:gd name="connsiteX42" fmla="*/ 8098971 w 9108374"/>
              <a:gd name="connsiteY42" fmla="*/ 278081 h 414293"/>
              <a:gd name="connsiteX43" fmla="*/ 8229600 w 9108374"/>
              <a:gd name="connsiteY43" fmla="*/ 289956 h 414293"/>
              <a:gd name="connsiteX44" fmla="*/ 8372104 w 9108374"/>
              <a:gd name="connsiteY44" fmla="*/ 325582 h 414293"/>
              <a:gd name="connsiteX45" fmla="*/ 8419605 w 9108374"/>
              <a:gd name="connsiteY45" fmla="*/ 349333 h 414293"/>
              <a:gd name="connsiteX46" fmla="*/ 8692737 w 9108374"/>
              <a:gd name="connsiteY46" fmla="*/ 361208 h 414293"/>
              <a:gd name="connsiteX47" fmla="*/ 8918368 w 9108374"/>
              <a:gd name="connsiteY47" fmla="*/ 373083 h 414293"/>
              <a:gd name="connsiteX48" fmla="*/ 8930244 w 9108374"/>
              <a:gd name="connsiteY48" fmla="*/ 337457 h 414293"/>
              <a:gd name="connsiteX49" fmla="*/ 8977745 w 9108374"/>
              <a:gd name="connsiteY49" fmla="*/ 325582 h 414293"/>
              <a:gd name="connsiteX50" fmla="*/ 9108374 w 9108374"/>
              <a:gd name="connsiteY50" fmla="*/ 325582 h 41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08374" h="414293">
                <a:moveTo>
                  <a:pt x="0" y="171203"/>
                </a:moveTo>
                <a:cubicBezTo>
                  <a:pt x="22579" y="166687"/>
                  <a:pt x="70661" y="159623"/>
                  <a:pt x="95002" y="147452"/>
                </a:cubicBezTo>
                <a:cubicBezTo>
                  <a:pt x="187085" y="101411"/>
                  <a:pt x="76707" y="141674"/>
                  <a:pt x="166254" y="111826"/>
                </a:cubicBezTo>
                <a:cubicBezTo>
                  <a:pt x="201880" y="115784"/>
                  <a:pt x="238357" y="115007"/>
                  <a:pt x="273132" y="123701"/>
                </a:cubicBezTo>
                <a:cubicBezTo>
                  <a:pt x="304799" y="131618"/>
                  <a:pt x="314695" y="155369"/>
                  <a:pt x="356259" y="159327"/>
                </a:cubicBezTo>
                <a:cubicBezTo>
                  <a:pt x="411677" y="155369"/>
                  <a:pt x="466954" y="147452"/>
                  <a:pt x="522514" y="147452"/>
                </a:cubicBezTo>
                <a:cubicBezTo>
                  <a:pt x="972527" y="147452"/>
                  <a:pt x="518537" y="154454"/>
                  <a:pt x="736270" y="171203"/>
                </a:cubicBezTo>
                <a:cubicBezTo>
                  <a:pt x="819246" y="177586"/>
                  <a:pt x="902525" y="179120"/>
                  <a:pt x="985652" y="183078"/>
                </a:cubicBezTo>
                <a:lnTo>
                  <a:pt x="1436914" y="159327"/>
                </a:lnTo>
                <a:cubicBezTo>
                  <a:pt x="1457022" y="157578"/>
                  <a:pt x="1476284" y="150120"/>
                  <a:pt x="1496291" y="147452"/>
                </a:cubicBezTo>
                <a:cubicBezTo>
                  <a:pt x="1535724" y="142194"/>
                  <a:pt x="1575460" y="139535"/>
                  <a:pt x="1615044" y="135577"/>
                </a:cubicBezTo>
                <a:cubicBezTo>
                  <a:pt x="1626919" y="131618"/>
                  <a:pt x="1639474" y="129299"/>
                  <a:pt x="1650670" y="123701"/>
                </a:cubicBezTo>
                <a:cubicBezTo>
                  <a:pt x="1674421" y="113805"/>
                  <a:pt x="1735777" y="90055"/>
                  <a:pt x="1757548" y="76200"/>
                </a:cubicBezTo>
                <a:cubicBezTo>
                  <a:pt x="1765465" y="64325"/>
                  <a:pt x="1767758" y="45087"/>
                  <a:pt x="1781298" y="40574"/>
                </a:cubicBezTo>
                <a:cubicBezTo>
                  <a:pt x="1819039" y="27994"/>
                  <a:pt x="1860732" y="34748"/>
                  <a:pt x="1900052" y="28699"/>
                </a:cubicBezTo>
                <a:cubicBezTo>
                  <a:pt x="1912424" y="26796"/>
                  <a:pt x="1923803" y="20782"/>
                  <a:pt x="1935678" y="16824"/>
                </a:cubicBezTo>
                <a:cubicBezTo>
                  <a:pt x="1936435" y="16862"/>
                  <a:pt x="2281862" y="32005"/>
                  <a:pt x="2327563" y="40574"/>
                </a:cubicBezTo>
                <a:cubicBezTo>
                  <a:pt x="2341591" y="43204"/>
                  <a:pt x="2348983" y="62950"/>
                  <a:pt x="2363189" y="64325"/>
                </a:cubicBezTo>
                <a:cubicBezTo>
                  <a:pt x="2473580" y="75008"/>
                  <a:pt x="2584862" y="72242"/>
                  <a:pt x="2695698" y="76200"/>
                </a:cubicBezTo>
                <a:cubicBezTo>
                  <a:pt x="2752691" y="95197"/>
                  <a:pt x="2808439" y="26187"/>
                  <a:pt x="2938153" y="0"/>
                </a:cubicBezTo>
                <a:cubicBezTo>
                  <a:pt x="3139768" y="6278"/>
                  <a:pt x="3192483" y="54428"/>
                  <a:pt x="3277589" y="52449"/>
                </a:cubicBezTo>
                <a:cubicBezTo>
                  <a:pt x="3308988" y="58158"/>
                  <a:pt x="3340727" y="62555"/>
                  <a:pt x="3372592" y="64325"/>
                </a:cubicBezTo>
                <a:cubicBezTo>
                  <a:pt x="3483328" y="70477"/>
                  <a:pt x="3594265" y="72242"/>
                  <a:pt x="3705101" y="76200"/>
                </a:cubicBezTo>
                <a:cubicBezTo>
                  <a:pt x="3859055" y="127519"/>
                  <a:pt x="3751343" y="98814"/>
                  <a:pt x="4037610" y="111826"/>
                </a:cubicBezTo>
                <a:cubicBezTo>
                  <a:pt x="4069278" y="115784"/>
                  <a:pt x="4100830" y="120812"/>
                  <a:pt x="4132613" y="123701"/>
                </a:cubicBezTo>
                <a:cubicBezTo>
                  <a:pt x="4187944" y="128731"/>
                  <a:pt x="4243688" y="129085"/>
                  <a:pt x="4298867" y="135577"/>
                </a:cubicBezTo>
                <a:cubicBezTo>
                  <a:pt x="4311299" y="137040"/>
                  <a:pt x="4322032" y="146265"/>
                  <a:pt x="4334493" y="147452"/>
                </a:cubicBezTo>
                <a:cubicBezTo>
                  <a:pt x="4405533" y="154218"/>
                  <a:pt x="4476997" y="155369"/>
                  <a:pt x="4548249" y="159327"/>
                </a:cubicBezTo>
                <a:cubicBezTo>
                  <a:pt x="4575958" y="163286"/>
                  <a:pt x="4604102" y="164909"/>
                  <a:pt x="4631376" y="171203"/>
                </a:cubicBezTo>
                <a:cubicBezTo>
                  <a:pt x="4655770" y="176832"/>
                  <a:pt x="4677624" y="193703"/>
                  <a:pt x="4702628" y="194953"/>
                </a:cubicBezTo>
                <a:lnTo>
                  <a:pt x="4940135" y="206829"/>
                </a:lnTo>
                <a:cubicBezTo>
                  <a:pt x="4959927" y="210787"/>
                  <a:pt x="4979930" y="213809"/>
                  <a:pt x="4999511" y="218704"/>
                </a:cubicBezTo>
                <a:cubicBezTo>
                  <a:pt x="5011655" y="221740"/>
                  <a:pt x="5023101" y="227140"/>
                  <a:pt x="5035137" y="230579"/>
                </a:cubicBezTo>
                <a:cubicBezTo>
                  <a:pt x="5160768" y="266474"/>
                  <a:pt x="4984568" y="209765"/>
                  <a:pt x="5153891" y="266205"/>
                </a:cubicBezTo>
                <a:cubicBezTo>
                  <a:pt x="5274623" y="266205"/>
                  <a:pt x="5587340" y="255154"/>
                  <a:pt x="5759532" y="230579"/>
                </a:cubicBezTo>
                <a:lnTo>
                  <a:pt x="6187044" y="118753"/>
                </a:lnTo>
                <a:cubicBezTo>
                  <a:pt x="6323920" y="137541"/>
                  <a:pt x="6551220" y="190995"/>
                  <a:pt x="6638306" y="194953"/>
                </a:cubicBezTo>
                <a:cubicBezTo>
                  <a:pt x="6662057" y="202870"/>
                  <a:pt x="6685009" y="213794"/>
                  <a:pt x="6709558" y="218704"/>
                </a:cubicBezTo>
                <a:cubicBezTo>
                  <a:pt x="6784939" y="233780"/>
                  <a:pt x="6749353" y="225683"/>
                  <a:pt x="6816436" y="242455"/>
                </a:cubicBezTo>
                <a:lnTo>
                  <a:pt x="7422078" y="230579"/>
                </a:lnTo>
                <a:cubicBezTo>
                  <a:pt x="7558644" y="242454"/>
                  <a:pt x="7528955" y="301832"/>
                  <a:pt x="7635833" y="313707"/>
                </a:cubicBezTo>
                <a:cubicBezTo>
                  <a:pt x="7778337" y="309748"/>
                  <a:pt x="7921206" y="312765"/>
                  <a:pt x="8063345" y="301831"/>
                </a:cubicBezTo>
                <a:cubicBezTo>
                  <a:pt x="8077575" y="300736"/>
                  <a:pt x="8084735" y="279098"/>
                  <a:pt x="8098971" y="278081"/>
                </a:cubicBezTo>
                <a:cubicBezTo>
                  <a:pt x="8142582" y="274966"/>
                  <a:pt x="8186057" y="285998"/>
                  <a:pt x="8229600" y="289956"/>
                </a:cubicBezTo>
                <a:cubicBezTo>
                  <a:pt x="8308283" y="342412"/>
                  <a:pt x="8217808" y="289975"/>
                  <a:pt x="8372104" y="325582"/>
                </a:cubicBezTo>
                <a:cubicBezTo>
                  <a:pt x="8389353" y="329563"/>
                  <a:pt x="8402011" y="347378"/>
                  <a:pt x="8419605" y="349333"/>
                </a:cubicBezTo>
                <a:cubicBezTo>
                  <a:pt x="8510178" y="359397"/>
                  <a:pt x="8601693" y="357250"/>
                  <a:pt x="8692737" y="361208"/>
                </a:cubicBezTo>
                <a:cubicBezTo>
                  <a:pt x="8772363" y="414293"/>
                  <a:pt x="8753247" y="411935"/>
                  <a:pt x="8918368" y="373083"/>
                </a:cubicBezTo>
                <a:cubicBezTo>
                  <a:pt x="8930553" y="370216"/>
                  <a:pt x="8920469" y="345277"/>
                  <a:pt x="8930244" y="337457"/>
                </a:cubicBezTo>
                <a:cubicBezTo>
                  <a:pt x="8942989" y="327261"/>
                  <a:pt x="8961460" y="326668"/>
                  <a:pt x="8977745" y="325582"/>
                </a:cubicBezTo>
                <a:cubicBezTo>
                  <a:pt x="9021192" y="322686"/>
                  <a:pt x="9064831" y="325582"/>
                  <a:pt x="9108374" y="325582"/>
                </a:cubicBezTo>
              </a:path>
            </a:pathLst>
          </a:custGeom>
          <a:noFill/>
          <a:ln w="762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p>
        </p:txBody>
      </p:sp>
      <p:cxnSp>
        <p:nvCxnSpPr>
          <p:cNvPr id="41991" name="Straight Arrow Connector 7"/>
          <p:cNvCxnSpPr>
            <a:cxnSpLocks noChangeShapeType="1"/>
          </p:cNvCxnSpPr>
          <p:nvPr/>
        </p:nvCxnSpPr>
        <p:spPr bwMode="auto">
          <a:xfrm rot="5400000">
            <a:off x="876300" y="1866900"/>
            <a:ext cx="2514600" cy="762000"/>
          </a:xfrm>
          <a:prstGeom prst="straightConnector1">
            <a:avLst/>
          </a:prstGeom>
          <a:noFill/>
          <a:ln w="38100" algn="ctr">
            <a:solidFill>
              <a:schemeClr val="bg1"/>
            </a:solidFill>
            <a:round/>
            <a:headEnd/>
            <a:tailEnd type="arrow" w="med" len="med"/>
          </a:ln>
        </p:spPr>
      </p:cxnSp>
      <p:cxnSp>
        <p:nvCxnSpPr>
          <p:cNvPr id="41992" name="Straight Arrow Connector 9"/>
          <p:cNvCxnSpPr>
            <a:cxnSpLocks noChangeShapeType="1"/>
          </p:cNvCxnSpPr>
          <p:nvPr/>
        </p:nvCxnSpPr>
        <p:spPr bwMode="auto">
          <a:xfrm rot="16200000" flipH="1">
            <a:off x="5372100" y="1714500"/>
            <a:ext cx="2743200" cy="1143000"/>
          </a:xfrm>
          <a:prstGeom prst="straightConnector1">
            <a:avLst/>
          </a:prstGeom>
          <a:noFill/>
          <a:ln w="38100" algn="ctr">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0" y="106363"/>
            <a:ext cx="9144000" cy="579437"/>
          </a:xfrm>
          <a:prstGeom prst="rect">
            <a:avLst/>
          </a:prstGeom>
          <a:noFill/>
          <a:ln w="38100">
            <a:noFill/>
            <a:miter lim="800000"/>
            <a:headEnd/>
            <a:tailEnd/>
          </a:ln>
        </p:spPr>
        <p:txBody>
          <a:bodyPr>
            <a:spAutoFit/>
          </a:bodyPr>
          <a:lstStyle/>
          <a:p>
            <a:pPr>
              <a:spcBef>
                <a:spcPct val="50000"/>
              </a:spcBef>
            </a:pPr>
            <a:r>
              <a:rPr lang="en-US"/>
              <a:t>The Great Unconformity</a:t>
            </a:r>
          </a:p>
        </p:txBody>
      </p:sp>
      <p:pic>
        <p:nvPicPr>
          <p:cNvPr id="43011" name="Picture 6"/>
          <p:cNvPicPr>
            <a:picLocks noChangeAspect="1" noChangeArrowheads="1"/>
          </p:cNvPicPr>
          <p:nvPr/>
        </p:nvPicPr>
        <p:blipFill>
          <a:blip r:embed="rId3"/>
          <a:srcRect/>
          <a:stretch>
            <a:fillRect/>
          </a:stretch>
        </p:blipFill>
        <p:spPr bwMode="auto">
          <a:xfrm>
            <a:off x="0" y="788988"/>
            <a:ext cx="9144000" cy="6069012"/>
          </a:xfrm>
          <a:prstGeom prst="rect">
            <a:avLst/>
          </a:prstGeom>
          <a:noFill/>
          <a:ln w="38100">
            <a:noFill/>
            <a:miter lim="800000"/>
            <a:headEnd/>
            <a:tailEnd/>
          </a:ln>
        </p:spPr>
      </p:pic>
      <p:sp>
        <p:nvSpPr>
          <p:cNvPr id="43012" name="Freeform 5"/>
          <p:cNvSpPr>
            <a:spLocks noChangeArrowheads="1"/>
          </p:cNvSpPr>
          <p:nvPr/>
        </p:nvSpPr>
        <p:spPr bwMode="auto">
          <a:xfrm>
            <a:off x="-266700" y="2343150"/>
            <a:ext cx="9448800" cy="457200"/>
          </a:xfrm>
          <a:custGeom>
            <a:avLst/>
            <a:gdLst>
              <a:gd name="T0" fmla="*/ 9448800 w 9448800"/>
              <a:gd name="T1" fmla="*/ 266700 h 457200"/>
              <a:gd name="T2" fmla="*/ 9391648 w 9448800"/>
              <a:gd name="T3" fmla="*/ 247650 h 457200"/>
              <a:gd name="T4" fmla="*/ 9315448 w 9448800"/>
              <a:gd name="T5" fmla="*/ 228600 h 457200"/>
              <a:gd name="T6" fmla="*/ 8020043 w 9448800"/>
              <a:gd name="T7" fmla="*/ 171450 h 457200"/>
              <a:gd name="T8" fmla="*/ 7086595 w 9448800"/>
              <a:gd name="T9" fmla="*/ 133350 h 457200"/>
              <a:gd name="T10" fmla="*/ 6324595 w 9448800"/>
              <a:gd name="T11" fmla="*/ 114300 h 457200"/>
              <a:gd name="T12" fmla="*/ 5981695 w 9448800"/>
              <a:gd name="T13" fmla="*/ 95250 h 457200"/>
              <a:gd name="T14" fmla="*/ 5715000 w 9448800"/>
              <a:gd name="T15" fmla="*/ 114300 h 457200"/>
              <a:gd name="T16" fmla="*/ 4819648 w 9448800"/>
              <a:gd name="T17" fmla="*/ 133350 h 457200"/>
              <a:gd name="T18" fmla="*/ 4743448 w 9448800"/>
              <a:gd name="T19" fmla="*/ 152400 h 457200"/>
              <a:gd name="T20" fmla="*/ 3905247 w 9448800"/>
              <a:gd name="T21" fmla="*/ 152400 h 457200"/>
              <a:gd name="T22" fmla="*/ 3638547 w 9448800"/>
              <a:gd name="T23" fmla="*/ 114300 h 457200"/>
              <a:gd name="T24" fmla="*/ 3467100 w 9448800"/>
              <a:gd name="T25" fmla="*/ 19050 h 457200"/>
              <a:gd name="T26" fmla="*/ 3333750 w 9448800"/>
              <a:gd name="T27" fmla="*/ 0 h 457200"/>
              <a:gd name="T28" fmla="*/ 3105150 w 9448800"/>
              <a:gd name="T29" fmla="*/ 57150 h 457200"/>
              <a:gd name="T30" fmla="*/ 3048000 w 9448800"/>
              <a:gd name="T31" fmla="*/ 95250 h 457200"/>
              <a:gd name="T32" fmla="*/ 2933700 w 9448800"/>
              <a:gd name="T33" fmla="*/ 133350 h 457200"/>
              <a:gd name="T34" fmla="*/ 2800350 w 9448800"/>
              <a:gd name="T35" fmla="*/ 171450 h 457200"/>
              <a:gd name="T36" fmla="*/ 2667000 w 9448800"/>
              <a:gd name="T37" fmla="*/ 247650 h 457200"/>
              <a:gd name="T38" fmla="*/ 2609850 w 9448800"/>
              <a:gd name="T39" fmla="*/ 266700 h 457200"/>
              <a:gd name="T40" fmla="*/ 2552700 w 9448800"/>
              <a:gd name="T41" fmla="*/ 304800 h 457200"/>
              <a:gd name="T42" fmla="*/ 2438400 w 9448800"/>
              <a:gd name="T43" fmla="*/ 342900 h 457200"/>
              <a:gd name="T44" fmla="*/ 2381250 w 9448800"/>
              <a:gd name="T45" fmla="*/ 361950 h 457200"/>
              <a:gd name="T46" fmla="*/ 2286000 w 9448800"/>
              <a:gd name="T47" fmla="*/ 381000 h 457200"/>
              <a:gd name="T48" fmla="*/ 2076450 w 9448800"/>
              <a:gd name="T49" fmla="*/ 419100 h 457200"/>
              <a:gd name="T50" fmla="*/ 1352550 w 9448800"/>
              <a:gd name="T51" fmla="*/ 457200 h 457200"/>
              <a:gd name="T52" fmla="*/ 742950 w 9448800"/>
              <a:gd name="T53" fmla="*/ 438150 h 457200"/>
              <a:gd name="T54" fmla="*/ 571500 w 9448800"/>
              <a:gd name="T55" fmla="*/ 400050 h 457200"/>
              <a:gd name="T56" fmla="*/ 457200 w 9448800"/>
              <a:gd name="T57" fmla="*/ 381000 h 457200"/>
              <a:gd name="T58" fmla="*/ 304800 w 9448800"/>
              <a:gd name="T59" fmla="*/ 342900 h 457200"/>
              <a:gd name="T60" fmla="*/ 0 w 9448800"/>
              <a:gd name="T61" fmla="*/ 323850 h 457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48800"/>
              <a:gd name="T94" fmla="*/ 0 h 457200"/>
              <a:gd name="T95" fmla="*/ 9448800 w 9448800"/>
              <a:gd name="T96" fmla="*/ 457200 h 4572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48800" h="457200">
                <a:moveTo>
                  <a:pt x="9448800" y="266700"/>
                </a:moveTo>
                <a:cubicBezTo>
                  <a:pt x="9429750" y="260350"/>
                  <a:pt x="9410958" y="253167"/>
                  <a:pt x="9391650" y="247650"/>
                </a:cubicBezTo>
                <a:cubicBezTo>
                  <a:pt x="9366476" y="240457"/>
                  <a:pt x="9337235" y="243123"/>
                  <a:pt x="9315450" y="228600"/>
                </a:cubicBezTo>
                <a:cubicBezTo>
                  <a:pt x="9086850" y="215900"/>
                  <a:pt x="8391525" y="187325"/>
                  <a:pt x="8020050" y="171450"/>
                </a:cubicBezTo>
                <a:cubicBezTo>
                  <a:pt x="7407289" y="171450"/>
                  <a:pt x="7572556" y="150107"/>
                  <a:pt x="7086600" y="133350"/>
                </a:cubicBezTo>
                <a:lnTo>
                  <a:pt x="6324600" y="114300"/>
                </a:lnTo>
                <a:cubicBezTo>
                  <a:pt x="6210300" y="107950"/>
                  <a:pt x="6096176" y="95250"/>
                  <a:pt x="5981700" y="95250"/>
                </a:cubicBezTo>
                <a:cubicBezTo>
                  <a:pt x="5892574" y="95250"/>
                  <a:pt x="5804079" y="111379"/>
                  <a:pt x="5715000" y="114300"/>
                </a:cubicBezTo>
                <a:cubicBezTo>
                  <a:pt x="5416643" y="124082"/>
                  <a:pt x="5118100" y="127000"/>
                  <a:pt x="4819650" y="133350"/>
                </a:cubicBezTo>
                <a:cubicBezTo>
                  <a:pt x="4794250" y="139700"/>
                  <a:pt x="4769123" y="147265"/>
                  <a:pt x="4743450" y="152400"/>
                </a:cubicBezTo>
                <a:cubicBezTo>
                  <a:pt x="4442955" y="212499"/>
                  <a:pt x="4343399" y="163930"/>
                  <a:pt x="3905250" y="152400"/>
                </a:cubicBezTo>
                <a:cubicBezTo>
                  <a:pt x="3899098" y="151785"/>
                  <a:pt x="3690342" y="140196"/>
                  <a:pt x="3638550" y="114300"/>
                </a:cubicBezTo>
                <a:cubicBezTo>
                  <a:pt x="3536707" y="63379"/>
                  <a:pt x="3554901" y="36610"/>
                  <a:pt x="3467100" y="19050"/>
                </a:cubicBezTo>
                <a:cubicBezTo>
                  <a:pt x="3423071" y="10244"/>
                  <a:pt x="3378200" y="6350"/>
                  <a:pt x="3333750" y="0"/>
                </a:cubicBezTo>
                <a:cubicBezTo>
                  <a:pt x="3276617" y="9522"/>
                  <a:pt x="3155464" y="23607"/>
                  <a:pt x="3105150" y="57150"/>
                </a:cubicBezTo>
                <a:cubicBezTo>
                  <a:pt x="3086100" y="69850"/>
                  <a:pt x="3068922" y="85951"/>
                  <a:pt x="3048000" y="95250"/>
                </a:cubicBezTo>
                <a:cubicBezTo>
                  <a:pt x="3011300" y="111561"/>
                  <a:pt x="2971800" y="120650"/>
                  <a:pt x="2933700" y="133350"/>
                </a:cubicBezTo>
                <a:cubicBezTo>
                  <a:pt x="2851712" y="160679"/>
                  <a:pt x="2896031" y="147530"/>
                  <a:pt x="2800350" y="171450"/>
                </a:cubicBezTo>
                <a:cubicBezTo>
                  <a:pt x="2742955" y="209714"/>
                  <a:pt x="2734675" y="218647"/>
                  <a:pt x="2667000" y="247650"/>
                </a:cubicBezTo>
                <a:cubicBezTo>
                  <a:pt x="2648543" y="255560"/>
                  <a:pt x="2627811" y="257720"/>
                  <a:pt x="2609850" y="266700"/>
                </a:cubicBezTo>
                <a:cubicBezTo>
                  <a:pt x="2589372" y="276939"/>
                  <a:pt x="2573622" y="295501"/>
                  <a:pt x="2552700" y="304800"/>
                </a:cubicBezTo>
                <a:cubicBezTo>
                  <a:pt x="2516000" y="321111"/>
                  <a:pt x="2476500" y="330200"/>
                  <a:pt x="2438400" y="342900"/>
                </a:cubicBezTo>
                <a:cubicBezTo>
                  <a:pt x="2419350" y="349250"/>
                  <a:pt x="2400941" y="358012"/>
                  <a:pt x="2381250" y="361950"/>
                </a:cubicBezTo>
                <a:cubicBezTo>
                  <a:pt x="2349500" y="368300"/>
                  <a:pt x="2317412" y="373147"/>
                  <a:pt x="2286000" y="381000"/>
                </a:cubicBezTo>
                <a:cubicBezTo>
                  <a:pt x="2154473" y="413882"/>
                  <a:pt x="2314576" y="403570"/>
                  <a:pt x="2076450" y="419100"/>
                </a:cubicBezTo>
                <a:cubicBezTo>
                  <a:pt x="1835328" y="434825"/>
                  <a:pt x="1352550" y="457200"/>
                  <a:pt x="1352550" y="457200"/>
                </a:cubicBezTo>
                <a:cubicBezTo>
                  <a:pt x="1149350" y="450850"/>
                  <a:pt x="945968" y="448835"/>
                  <a:pt x="742950" y="438150"/>
                </a:cubicBezTo>
                <a:cubicBezTo>
                  <a:pt x="580815" y="429617"/>
                  <a:pt x="679864" y="424131"/>
                  <a:pt x="571500" y="400050"/>
                </a:cubicBezTo>
                <a:cubicBezTo>
                  <a:pt x="533794" y="391671"/>
                  <a:pt x="494968" y="389093"/>
                  <a:pt x="457200" y="381000"/>
                </a:cubicBezTo>
                <a:cubicBezTo>
                  <a:pt x="405999" y="370028"/>
                  <a:pt x="356637" y="350305"/>
                  <a:pt x="304800" y="342900"/>
                </a:cubicBezTo>
                <a:cubicBezTo>
                  <a:pt x="114874" y="315768"/>
                  <a:pt x="216351" y="323850"/>
                  <a:pt x="0" y="323850"/>
                </a:cubicBezTo>
              </a:path>
            </a:pathLst>
          </a:custGeom>
          <a:noFill/>
          <a:ln w="63500" algn="ctr">
            <a:solidFill>
              <a:srgbClr val="FF0000"/>
            </a:solidFill>
            <a:round/>
            <a:headEnd/>
            <a:tailEnd/>
          </a:ln>
        </p:spPr>
        <p:txBody>
          <a:bodyPr/>
          <a:lstStyle/>
          <a:p>
            <a:endParaRPr lang="en-US"/>
          </a:p>
        </p:txBody>
      </p:sp>
      <p:sp>
        <p:nvSpPr>
          <p:cNvPr id="7" name="TextBox 6"/>
          <p:cNvSpPr txBox="1"/>
          <p:nvPr/>
        </p:nvSpPr>
        <p:spPr>
          <a:xfrm>
            <a:off x="3238500" y="1066800"/>
            <a:ext cx="2667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Paleozoic</a:t>
            </a:r>
          </a:p>
        </p:txBody>
      </p:sp>
      <p:sp>
        <p:nvSpPr>
          <p:cNvPr id="8" name="TextBox 7"/>
          <p:cNvSpPr txBox="1"/>
          <p:nvPr/>
        </p:nvSpPr>
        <p:spPr>
          <a:xfrm>
            <a:off x="3238500" y="3276600"/>
            <a:ext cx="26670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Proterozoic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c supergroup"/>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4035" name="Text Box 3"/>
          <p:cNvSpPr txBox="1">
            <a:spLocks noChangeArrowheads="1"/>
          </p:cNvSpPr>
          <p:nvPr/>
        </p:nvSpPr>
        <p:spPr bwMode="auto">
          <a:xfrm>
            <a:off x="2095500" y="3429000"/>
            <a:ext cx="4953000" cy="579438"/>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Angular unconformity?</a:t>
            </a:r>
          </a:p>
        </p:txBody>
      </p:sp>
      <p:sp>
        <p:nvSpPr>
          <p:cNvPr id="5" name="Text Box 3"/>
          <p:cNvSpPr txBox="1">
            <a:spLocks noChangeArrowheads="1"/>
          </p:cNvSpPr>
          <p:nvPr/>
        </p:nvSpPr>
        <p:spPr bwMode="auto">
          <a:xfrm>
            <a:off x="2933700" y="4191000"/>
            <a:ext cx="3276600" cy="579438"/>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Disconformity?</a:t>
            </a:r>
          </a:p>
        </p:txBody>
      </p:sp>
      <p:sp>
        <p:nvSpPr>
          <p:cNvPr id="6" name="Text Box 3"/>
          <p:cNvSpPr txBox="1">
            <a:spLocks noChangeArrowheads="1"/>
          </p:cNvSpPr>
          <p:nvPr/>
        </p:nvSpPr>
        <p:spPr bwMode="auto">
          <a:xfrm>
            <a:off x="2743200" y="4978400"/>
            <a:ext cx="3657600" cy="584200"/>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Nonconformity?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c supergroup"/>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4035" name="Text Box 3"/>
          <p:cNvSpPr txBox="1">
            <a:spLocks noChangeArrowheads="1"/>
          </p:cNvSpPr>
          <p:nvPr/>
        </p:nvSpPr>
        <p:spPr bwMode="auto">
          <a:xfrm>
            <a:off x="2095500" y="3429000"/>
            <a:ext cx="4953000" cy="579438"/>
          </a:xfrm>
          <a:prstGeom prst="rect">
            <a:avLst/>
          </a:prstGeom>
          <a:noFill/>
          <a:ln w="3810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Angular unconformity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dirty="0" smtClean="0">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10473</TotalTime>
  <Words>1564</Words>
  <Application>Microsoft Office PowerPoint</Application>
  <PresentationFormat>On-screen Show (4:3)</PresentationFormat>
  <Paragraphs>195</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118</cp:revision>
  <dcterms:created xsi:type="dcterms:W3CDTF">2005-02-28T05:50:15Z</dcterms:created>
  <dcterms:modified xsi:type="dcterms:W3CDTF">2008-09-07T17:24:49Z</dcterms:modified>
</cp:coreProperties>
</file>